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6858000" cx="9144000"/>
  <p:notesSz cx="6858000" cy="9144000"/>
  <p:embeddedFontLst>
    <p:embeddedFont>
      <p:font typeface="Titillium Web"/>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5E86620-6E4A-42AE-B425-742CA27E0187}">
  <a:tblStyle styleId="{A5E86620-6E4A-42AE-B425-742CA27E018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TitilliumWeb-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TitilliumWeb-italic.fntdata"/><Relationship Id="rId21" Type="http://schemas.openxmlformats.org/officeDocument/2006/relationships/slide" Target="slides/slide16.xml"/><Relationship Id="rId65" Type="http://schemas.openxmlformats.org/officeDocument/2006/relationships/font" Target="fonts/TitilliumWeb-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TitilliumWeb-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47" name="Shape 1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54" name="Shape 1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61" name="Shape 1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76" name="Shape 17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87" name="Shape 1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94" name="Shape 19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07" name="Shape 2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13" name="Shape 2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21" name="Shape 22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39" name="Shape 2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48" name="Shape 2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59" name="Shape 2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74" name="Shape 2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287" name="Shape 2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02" name="Shape 30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97" name="Shape 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16" name="Shape 3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29" name="Shape 3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38" name="Shape 3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48" name="Shape 3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55" name="Shape 3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68" name="Shape 3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75" name="Shape 3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95" name="Shape 3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04" name="Shape 1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13" name="Shape 4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30" name="Shape 4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37" name="Shape 4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44" name="Shape 4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52" name="Shape 45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59" name="Shape 4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71" name="Shape 4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90" name="Shape 4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97" name="Shape 4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10" name="Shape 51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17" name="Shape 5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zh-TW"/>
              <a:t>echo 'ERTKSOOTCMCHYRAFYLIPL' | fold -w3</a:t>
            </a:r>
          </a:p>
        </p:txBody>
      </p:sp>
      <p:sp>
        <p:nvSpPr>
          <p:cNvPr id="529" name="Shape 5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38" name="Shape 53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45" name="Shape 5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51" name="Shape 5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61" name="Shape 5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570" name="Shape 5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79" name="Shape 5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586" name="Shape 58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28" name="Shape 12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35" name="Shape 1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40" name="Shape 1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標題投影片">
    <p:spTree>
      <p:nvGrpSpPr>
        <p:cNvPr id="11" name="Shape 11"/>
        <p:cNvGrpSpPr/>
        <p:nvPr/>
      </p:nvGrpSpPr>
      <p:grpSpPr>
        <a:xfrm>
          <a:off x="0" y="0"/>
          <a:ext cx="0" cy="0"/>
          <a:chOff x="0" y="0"/>
          <a:chExt cx="0" cy="0"/>
        </a:xfrm>
      </p:grpSpPr>
      <p:sp>
        <p:nvSpPr>
          <p:cNvPr id="12" name="Shape 12"/>
          <p:cNvSpPr txBox="1"/>
          <p:nvPr>
            <p:ph type="ctrTitle"/>
          </p:nvPr>
        </p:nvSpPr>
        <p:spPr>
          <a:xfrm>
            <a:off x="685800" y="1122363"/>
            <a:ext cx="7772400" cy="2387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3" name="Shape 13"/>
          <p:cNvSpPr txBox="1"/>
          <p:nvPr>
            <p:ph idx="1" type="subTitle"/>
          </p:nvPr>
        </p:nvSpPr>
        <p:spPr>
          <a:xfrm>
            <a:off x="1143000" y="3602038"/>
            <a:ext cx="6858000" cy="1655762"/>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zh-TW"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標題及直排文字">
    <p:spTree>
      <p:nvGrpSpPr>
        <p:cNvPr id="68" name="Shape 68"/>
        <p:cNvGrpSpPr/>
        <p:nvPr/>
      </p:nvGrpSpPr>
      <p:grpSpPr>
        <a:xfrm>
          <a:off x="0" y="0"/>
          <a:ext cx="0" cy="0"/>
          <a:chOff x="0" y="0"/>
          <a:chExt cx="0" cy="0"/>
        </a:xfrm>
      </p:grpSpPr>
      <p:sp>
        <p:nvSpPr>
          <p:cNvPr id="69" name="Shape 69"/>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0" name="Shape 70"/>
          <p:cNvSpPr txBox="1"/>
          <p:nvPr>
            <p:ph idx="1" type="body"/>
          </p:nvPr>
        </p:nvSpPr>
        <p:spPr>
          <a:xfrm rot="5400000">
            <a:off x="2396331" y="57944"/>
            <a:ext cx="4351338" cy="78867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直排標題及文字">
    <p:spTree>
      <p:nvGrpSpPr>
        <p:cNvPr id="74" name="Shape 74"/>
        <p:cNvGrpSpPr/>
        <p:nvPr/>
      </p:nvGrpSpPr>
      <p:grpSpPr>
        <a:xfrm>
          <a:off x="0" y="0"/>
          <a:ext cx="0" cy="0"/>
          <a:chOff x="0" y="0"/>
          <a:chExt cx="0" cy="0"/>
        </a:xfrm>
      </p:grpSpPr>
      <p:sp>
        <p:nvSpPr>
          <p:cNvPr id="75" name="Shape 75"/>
          <p:cNvSpPr txBox="1"/>
          <p:nvPr>
            <p:ph type="title"/>
          </p:nvPr>
        </p:nvSpPr>
        <p:spPr>
          <a:xfrm rot="5400000">
            <a:off x="4623593" y="2285206"/>
            <a:ext cx="5811838" cy="197167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6" name="Shape 76"/>
          <p:cNvSpPr txBox="1"/>
          <p:nvPr>
            <p:ph idx="1" type="body"/>
          </p:nvPr>
        </p:nvSpPr>
        <p:spPr>
          <a:xfrm rot="5400000">
            <a:off x="623093" y="370681"/>
            <a:ext cx="5811838" cy="5800725"/>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標題及物件">
    <p:spTree>
      <p:nvGrpSpPr>
        <p:cNvPr id="17" name="Shape 17"/>
        <p:cNvGrpSpPr/>
        <p:nvPr/>
      </p:nvGrpSpPr>
      <p:grpSpPr>
        <a:xfrm>
          <a:off x="0" y="0"/>
          <a:ext cx="0" cy="0"/>
          <a:chOff x="0" y="0"/>
          <a:chExt cx="0" cy="0"/>
        </a:xfrm>
      </p:grpSpPr>
      <p:sp>
        <p:nvSpPr>
          <p:cNvPr id="18" name="Shape 18"/>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9" name="Shape 19"/>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兩項物件">
    <p:spTree>
      <p:nvGrpSpPr>
        <p:cNvPr id="23" name="Shape 23"/>
        <p:cNvGrpSpPr/>
        <p:nvPr/>
      </p:nvGrpSpPr>
      <p:grpSpPr>
        <a:xfrm>
          <a:off x="0" y="0"/>
          <a:ext cx="0" cy="0"/>
          <a:chOff x="0" y="0"/>
          <a:chExt cx="0" cy="0"/>
        </a:xfrm>
      </p:grpSpPr>
      <p:sp>
        <p:nvSpPr>
          <p:cNvPr id="24" name="Shape 24"/>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5" name="Shape 25"/>
          <p:cNvSpPr txBox="1"/>
          <p:nvPr>
            <p:ph idx="1" type="body"/>
          </p:nvPr>
        </p:nvSpPr>
        <p:spPr>
          <a:xfrm>
            <a:off x="6286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2" type="body"/>
          </p:nvPr>
        </p:nvSpPr>
        <p:spPr>
          <a:xfrm>
            <a:off x="46291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章節標題">
    <p:spTree>
      <p:nvGrpSpPr>
        <p:cNvPr id="30" name="Shape 30"/>
        <p:cNvGrpSpPr/>
        <p:nvPr/>
      </p:nvGrpSpPr>
      <p:grpSpPr>
        <a:xfrm>
          <a:off x="0" y="0"/>
          <a:ext cx="0" cy="0"/>
          <a:chOff x="0" y="0"/>
          <a:chExt cx="0" cy="0"/>
        </a:xfrm>
      </p:grpSpPr>
      <p:sp>
        <p:nvSpPr>
          <p:cNvPr id="31" name="Shape 31"/>
          <p:cNvSpPr txBox="1"/>
          <p:nvPr>
            <p:ph type="title"/>
          </p:nvPr>
        </p:nvSpPr>
        <p:spPr>
          <a:xfrm>
            <a:off x="623888" y="1709739"/>
            <a:ext cx="7886700" cy="2852737"/>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2" name="Shape 32"/>
          <p:cNvSpPr txBox="1"/>
          <p:nvPr>
            <p:ph idx="1" type="body"/>
          </p:nvPr>
        </p:nvSpPr>
        <p:spPr>
          <a:xfrm>
            <a:off x="623888" y="4589464"/>
            <a:ext cx="7886700" cy="1500187"/>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3" name="Shape 33"/>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比對">
    <p:spTree>
      <p:nvGrpSpPr>
        <p:cNvPr id="36" name="Shape 36"/>
        <p:cNvGrpSpPr/>
        <p:nvPr/>
      </p:nvGrpSpPr>
      <p:grpSpPr>
        <a:xfrm>
          <a:off x="0" y="0"/>
          <a:ext cx="0" cy="0"/>
          <a:chOff x="0" y="0"/>
          <a:chExt cx="0" cy="0"/>
        </a:xfrm>
      </p:grpSpPr>
      <p:sp>
        <p:nvSpPr>
          <p:cNvPr id="37" name="Shape 37"/>
          <p:cNvSpPr txBox="1"/>
          <p:nvPr>
            <p:ph type="title"/>
          </p:nvPr>
        </p:nvSpPr>
        <p:spPr>
          <a:xfrm>
            <a:off x="629841"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 name="Shape 38"/>
          <p:cNvSpPr txBox="1"/>
          <p:nvPr>
            <p:ph idx="1" type="body"/>
          </p:nvPr>
        </p:nvSpPr>
        <p:spPr>
          <a:xfrm>
            <a:off x="629842" y="1681163"/>
            <a:ext cx="3868340"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629842" y="2505075"/>
            <a:ext cx="3868340"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29150" y="1681163"/>
            <a:ext cx="3887391"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29150" y="2505075"/>
            <a:ext cx="3887391"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只有標題">
    <p:spTree>
      <p:nvGrpSpPr>
        <p:cNvPr id="45" name="Shape 45"/>
        <p:cNvGrpSpPr/>
        <p:nvPr/>
      </p:nvGrpSpPr>
      <p:grpSpPr>
        <a:xfrm>
          <a:off x="0" y="0"/>
          <a:ext cx="0" cy="0"/>
          <a:chOff x="0" y="0"/>
          <a:chExt cx="0" cy="0"/>
        </a:xfrm>
      </p:grpSpPr>
      <p:sp>
        <p:nvSpPr>
          <p:cNvPr id="46" name="Shape 46"/>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7" name="Shape 47"/>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空白">
    <p:spTree>
      <p:nvGrpSpPr>
        <p:cNvPr id="50" name="Shape 50"/>
        <p:cNvGrpSpPr/>
        <p:nvPr/>
      </p:nvGrpSpPr>
      <p:grpSpPr>
        <a:xfrm>
          <a:off x="0" y="0"/>
          <a:ext cx="0" cy="0"/>
          <a:chOff x="0" y="0"/>
          <a:chExt cx="0" cy="0"/>
        </a:xfrm>
      </p:grpSpPr>
      <p:sp>
        <p:nvSpPr>
          <p:cNvPr id="51" name="Shape 51"/>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含標題的內容">
    <p:spTree>
      <p:nvGrpSpPr>
        <p:cNvPr id="54" name="Shape 54"/>
        <p:cNvGrpSpPr/>
        <p:nvPr/>
      </p:nvGrpSpPr>
      <p:grpSpPr>
        <a:xfrm>
          <a:off x="0" y="0"/>
          <a:ext cx="0" cy="0"/>
          <a:chOff x="0" y="0"/>
          <a:chExt cx="0" cy="0"/>
        </a:xfrm>
      </p:grpSpPr>
      <p:sp>
        <p:nvSpPr>
          <p:cNvPr id="55" name="Shape 55"/>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6" name="Shape 56"/>
          <p:cNvSpPr txBox="1"/>
          <p:nvPr>
            <p:ph idx="1" type="body"/>
          </p:nvPr>
        </p:nvSpPr>
        <p:spPr>
          <a:xfrm>
            <a:off x="3887391" y="987426"/>
            <a:ext cx="4629150" cy="4873625"/>
          </a:xfrm>
          <a:prstGeom prst="rect">
            <a:avLst/>
          </a:prstGeom>
          <a:noFill/>
          <a:ln>
            <a:noFill/>
          </a:ln>
        </p:spPr>
        <p:txBody>
          <a:bodyPr anchorCtr="0" anchor="t" bIns="91425" lIns="91425" rIns="91425" wrap="square" tIns="91425"/>
          <a:lstStyle>
            <a:lvl1pPr indent="-25400" lvl="0" marL="228600" marR="0" rtl="0" algn="l">
              <a:lnSpc>
                <a:spcPct val="90000"/>
              </a:lnSpc>
              <a:spcBef>
                <a:spcPts val="100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含標題的圖片">
    <p:spTree>
      <p:nvGrpSpPr>
        <p:cNvPr id="61" name="Shape 61"/>
        <p:cNvGrpSpPr/>
        <p:nvPr/>
      </p:nvGrpSpPr>
      <p:grpSpPr>
        <a:xfrm>
          <a:off x="0" y="0"/>
          <a:ext cx="0" cy="0"/>
          <a:chOff x="0" y="0"/>
          <a:chExt cx="0" cy="0"/>
        </a:xfrm>
      </p:grpSpPr>
      <p:sp>
        <p:nvSpPr>
          <p:cNvPr id="62" name="Shape 62"/>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3" name="Shape 63"/>
          <p:cNvSpPr/>
          <p:nvPr>
            <p:ph idx="2" type="pic"/>
          </p:nvPr>
        </p:nvSpPr>
        <p:spPr>
          <a:xfrm>
            <a:off x="3887391" y="987426"/>
            <a:ext cx="4629150" cy="4873625"/>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zh-TW"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 name="Shape 7"/>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zh-TW"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tlk.io/crypto" TargetMode="External"/><Relationship Id="rId4" Type="http://schemas.openxmlformats.org/officeDocument/2006/relationships/hyperlink" Target="https://goo.gl/tQHhx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623888" y="1709739"/>
            <a:ext cx="7886700" cy="2852700"/>
          </a:xfrm>
          <a:prstGeom prst="rect">
            <a:avLst/>
          </a:prstGeom>
        </p:spPr>
        <p:txBody>
          <a:bodyPr anchorCtr="0" anchor="b" bIns="91425" lIns="91425" rIns="91425" wrap="square" tIns="91425">
            <a:noAutofit/>
          </a:bodyPr>
          <a:lstStyle/>
          <a:p>
            <a:pPr indent="0" lvl="0" marL="0" rtl="0" algn="ctr">
              <a:spcBef>
                <a:spcPts val="0"/>
              </a:spcBef>
              <a:buNone/>
            </a:pPr>
            <a:r>
              <a:rPr lang="zh-TW" u="sng">
                <a:solidFill>
                  <a:schemeClr val="hlink"/>
                </a:solidFill>
                <a:hlinkClick r:id="rId3"/>
              </a:rPr>
              <a:t>https://tlk.io/crypto</a:t>
            </a:r>
          </a:p>
          <a:p>
            <a:pPr indent="-69850" lvl="0" marL="0" rtl="0" algn="ctr">
              <a:spcBef>
                <a:spcPts val="0"/>
              </a:spcBef>
              <a:buClr>
                <a:schemeClr val="dk1"/>
              </a:buClr>
              <a:buSzPts val="1100"/>
              <a:buFont typeface="Arial"/>
              <a:buNone/>
            </a:pPr>
            <a:r>
              <a:rPr lang="zh-TW" u="sng">
                <a:solidFill>
                  <a:schemeClr val="hlink"/>
                </a:solidFill>
                <a:hlinkClick r:id="rId4"/>
              </a:rPr>
              <a:t>https://goo.gl/tQHhx3</a:t>
            </a:r>
          </a:p>
        </p:txBody>
      </p:sp>
      <p:sp>
        <p:nvSpPr>
          <p:cNvPr id="85" name="Shape 85"/>
          <p:cNvSpPr txBox="1"/>
          <p:nvPr>
            <p:ph idx="1" type="body"/>
          </p:nvPr>
        </p:nvSpPr>
        <p:spPr>
          <a:xfrm>
            <a:off x="623888" y="4589464"/>
            <a:ext cx="7886700" cy="15003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graphicFrame>
        <p:nvGraphicFramePr>
          <p:cNvPr id="149" name="Shape 149"/>
          <p:cNvGraphicFramePr/>
          <p:nvPr/>
        </p:nvGraphicFramePr>
        <p:xfrm>
          <a:off x="196163" y="2146150"/>
          <a:ext cx="3000000" cy="3000000"/>
        </p:xfrm>
        <a:graphic>
          <a:graphicData uri="http://schemas.openxmlformats.org/drawingml/2006/table">
            <a:tbl>
              <a:tblPr bandRow="1" firstRow="1">
                <a:noFill/>
                <a:tableStyleId>{A5E86620-6E4A-42AE-B425-742CA27E0187}</a:tableStyleId>
              </a:tblPr>
              <a:tblGrid>
                <a:gridCol w="2318425"/>
                <a:gridCol w="6301950"/>
              </a:tblGrid>
              <a:tr h="278125">
                <a:tc>
                  <a:txBody>
                    <a:bodyPr>
                      <a:noAutofit/>
                    </a:bodyPr>
                    <a:lstStyle/>
                    <a:p>
                      <a:pPr indent="0" lvl="0" marL="0" marR="0" rtl="0" algn="l">
                        <a:spcBef>
                          <a:spcPts val="0"/>
                        </a:spcBef>
                        <a:buNone/>
                      </a:pPr>
                      <a:r>
                        <a:t/>
                      </a:r>
                      <a:endParaRPr sz="1400"/>
                    </a:p>
                  </a:txBody>
                  <a:tcPr marT="34300" marB="34300" marR="68575" marL="68575"/>
                </a:tc>
                <a:tc>
                  <a:txBody>
                    <a:bodyPr>
                      <a:noAutofit/>
                    </a:bodyPr>
                    <a:lstStyle/>
                    <a:p>
                      <a:pPr indent="0" lvl="0" marL="0" marR="0" rtl="0" algn="l">
                        <a:spcBef>
                          <a:spcPts val="0"/>
                        </a:spcBef>
                        <a:buNone/>
                      </a:pPr>
                      <a:r>
                        <a:t/>
                      </a:r>
                      <a:endParaRPr sz="1400"/>
                    </a:p>
                  </a:txBody>
                  <a:tcPr marT="34300" marB="34300" marR="68575" marL="68575"/>
                </a:tc>
              </a:tr>
              <a:tr h="278125">
                <a:tc>
                  <a:txBody>
                    <a:bodyPr>
                      <a:noAutofit/>
                    </a:bodyPr>
                    <a:lstStyle/>
                    <a:p>
                      <a:pPr indent="0" lvl="0" marL="0" marR="0" rtl="0" algn="l">
                        <a:spcBef>
                          <a:spcPts val="0"/>
                        </a:spcBef>
                        <a:buNone/>
                      </a:pPr>
                      <a:r>
                        <a:rPr lang="zh-TW" sz="1400"/>
                        <a:t>Substitution ciphers</a:t>
                      </a:r>
                    </a:p>
                    <a:p>
                      <a:pPr indent="0" lvl="0" marL="0" marR="0" rtl="0" algn="l">
                        <a:spcBef>
                          <a:spcPts val="0"/>
                        </a:spcBef>
                        <a:buNone/>
                      </a:pPr>
                      <a:r>
                        <a:rPr b="1" lang="zh-TW" sz="1400"/>
                        <a:t>替換加密</a:t>
                      </a:r>
                    </a:p>
                  </a:txBody>
                  <a:tcPr marT="34300" marB="34300" marR="68575" marL="68575">
                    <a:solidFill>
                      <a:srgbClr val="FFFF00"/>
                    </a:solidFill>
                  </a:tcPr>
                </a:tc>
                <a:tc>
                  <a:txBody>
                    <a:bodyPr>
                      <a:noAutofit/>
                    </a:bodyPr>
                    <a:lstStyle/>
                    <a:p>
                      <a:pPr indent="0" lvl="0" marL="0" marR="0" rtl="0" algn="l">
                        <a:spcBef>
                          <a:spcPts val="0"/>
                        </a:spcBef>
                        <a:buNone/>
                      </a:pPr>
                      <a:r>
                        <a:rPr lang="zh-TW" sz="1400"/>
                        <a:t>https://en.wikipedia.org/wiki/Substitution_cipher</a:t>
                      </a:r>
                    </a:p>
                  </a:txBody>
                  <a:tcPr marT="34300" marB="34300" marR="68575" marL="68575">
                    <a:solidFill>
                      <a:srgbClr val="FFFF00"/>
                    </a:solidFill>
                  </a:tcPr>
                </a:tc>
              </a:tr>
              <a:tr h="278125">
                <a:tc rowSpan="2">
                  <a:txBody>
                    <a:bodyPr>
                      <a:noAutofit/>
                    </a:bodyPr>
                    <a:lstStyle/>
                    <a:p>
                      <a:pPr indent="0" lvl="0" marL="0" marR="0" rtl="0" algn="l">
                        <a:spcBef>
                          <a:spcPts val="0"/>
                        </a:spcBef>
                        <a:buNone/>
                      </a:pPr>
                      <a:r>
                        <a:rPr lang="zh-TW" sz="1400"/>
                        <a:t>Monoalphabetic substitution</a:t>
                      </a:r>
                    </a:p>
                  </a:txBody>
                  <a:tcPr marT="34300" marB="34300" marR="68575" marL="68575"/>
                </a:tc>
                <a:tc>
                  <a:txBody>
                    <a:bodyPr>
                      <a:noAutofit/>
                    </a:bodyPr>
                    <a:lstStyle/>
                    <a:p>
                      <a:pPr indent="0" lvl="0" marL="0" marR="0" rtl="0" algn="l">
                        <a:spcBef>
                          <a:spcPts val="0"/>
                        </a:spcBef>
                        <a:buNone/>
                      </a:pPr>
                      <a:r>
                        <a:rPr lang="zh-TW" sz="1400">
                          <a:latin typeface="Arial"/>
                          <a:ea typeface="Arial"/>
                          <a:cs typeface="Arial"/>
                          <a:sym typeface="Arial"/>
                        </a:rPr>
                        <a:t>凱撒密碼</a:t>
                      </a:r>
                      <a:r>
                        <a:rPr b="1" lang="zh-TW" sz="1400"/>
                        <a:t>Caesar cipher(ROT13) [https://en.wikipedia.org/wiki/Caesar_cipher]</a:t>
                      </a:r>
                    </a:p>
                  </a:txBody>
                  <a:tcPr marT="34300" marB="34300" marR="68575" marL="68575"/>
                </a:tc>
              </a:tr>
              <a:tr h="278125">
                <a:tc vMerge="1"/>
                <a:tc>
                  <a:txBody>
                    <a:bodyPr>
                      <a:noAutofit/>
                    </a:bodyPr>
                    <a:lstStyle/>
                    <a:p>
                      <a:pPr indent="0" lvl="0" marL="0" marR="0" rtl="0" algn="l">
                        <a:spcBef>
                          <a:spcPts val="0"/>
                        </a:spcBef>
                        <a:buNone/>
                      </a:pPr>
                      <a:r>
                        <a:rPr lang="zh-TW" sz="1400"/>
                        <a:t>Affine cipher    Atbash cipher  Keyword cipher</a:t>
                      </a:r>
                    </a:p>
                  </a:txBody>
                  <a:tcPr marT="34300" marB="34300" marR="68575" marL="68575"/>
                </a:tc>
              </a:tr>
              <a:tr h="685800">
                <a:tc>
                  <a:txBody>
                    <a:bodyPr>
                      <a:noAutofit/>
                    </a:bodyPr>
                    <a:lstStyle/>
                    <a:p>
                      <a:pPr indent="0" lvl="0" marL="0" marR="0" rtl="0" algn="l">
                        <a:spcBef>
                          <a:spcPts val="0"/>
                        </a:spcBef>
                        <a:buNone/>
                      </a:pPr>
                      <a:r>
                        <a:rPr lang="zh-TW" sz="1400"/>
                        <a:t>Polyalphabetic substitution</a:t>
                      </a:r>
                    </a:p>
                  </a:txBody>
                  <a:tcPr marT="34300" marB="34300" marR="68575" marL="68575"/>
                </a:tc>
                <a:tc>
                  <a:txBody>
                    <a:bodyPr>
                      <a:noAutofit/>
                    </a:bodyPr>
                    <a:lstStyle/>
                    <a:p>
                      <a:pPr indent="0" lvl="0" marL="0" marR="0" rtl="0" algn="l">
                        <a:spcBef>
                          <a:spcPts val="0"/>
                        </a:spcBef>
                        <a:buNone/>
                      </a:pPr>
                      <a:r>
                        <a:rPr b="1" lang="zh-TW" sz="1400"/>
                        <a:t>Vigenère cipher (https://en.wikipedia.org/wiki/Vigen%C3%A8re_cipher)</a:t>
                      </a:r>
                    </a:p>
                    <a:p>
                      <a:pPr indent="0" lvl="0" marL="0" marR="0" rtl="0" algn="l">
                        <a:spcBef>
                          <a:spcPts val="0"/>
                        </a:spcBef>
                        <a:buNone/>
                      </a:pPr>
                      <a:r>
                        <a:rPr lang="zh-TW" sz="1400"/>
                        <a:t>Autokey cipher</a:t>
                      </a:r>
                    </a:p>
                    <a:p>
                      <a:pPr indent="0" lvl="0" marL="0" marR="0" rtl="0" algn="l">
                        <a:spcBef>
                          <a:spcPts val="0"/>
                        </a:spcBef>
                        <a:buNone/>
                      </a:pPr>
                      <a:r>
                        <a:rPr lang="zh-TW" sz="1400"/>
                        <a:t>Homophonic substitution cipher</a:t>
                      </a:r>
                    </a:p>
                  </a:txBody>
                  <a:tcPr marT="34300" marB="34300" marR="68575" marL="68575"/>
                </a:tc>
              </a:tr>
              <a:tr h="278125">
                <a:tc>
                  <a:txBody>
                    <a:bodyPr>
                      <a:noAutofit/>
                    </a:bodyPr>
                    <a:lstStyle/>
                    <a:p>
                      <a:pPr indent="-88900" lvl="0" marL="0" marR="0" rtl="0" algn="l">
                        <a:lnSpc>
                          <a:spcPct val="100000"/>
                        </a:lnSpc>
                        <a:spcBef>
                          <a:spcPts val="0"/>
                        </a:spcBef>
                        <a:spcAft>
                          <a:spcPts val="0"/>
                        </a:spcAft>
                        <a:buClr>
                          <a:schemeClr val="dk1"/>
                        </a:buClr>
                        <a:buSzPts val="1400"/>
                        <a:buFont typeface="Calibri"/>
                        <a:buNone/>
                      </a:pPr>
                      <a:r>
                        <a:rPr lang="zh-TW" sz="1400"/>
                        <a:t>Polygraphic substitution</a:t>
                      </a:r>
                    </a:p>
                  </a:txBody>
                  <a:tcPr marT="34300" marB="34300" marR="68575" marL="68575"/>
                </a:tc>
                <a:tc>
                  <a:txBody>
                    <a:bodyPr>
                      <a:noAutofit/>
                    </a:bodyPr>
                    <a:lstStyle/>
                    <a:p>
                      <a:pPr indent="0" lvl="0" marL="0" marR="0" rtl="0" algn="l">
                        <a:spcBef>
                          <a:spcPts val="0"/>
                        </a:spcBef>
                        <a:buNone/>
                      </a:pPr>
                      <a:r>
                        <a:rPr lang="zh-TW" sz="1400"/>
                        <a:t>Playfair cipher    Hill cipher</a:t>
                      </a:r>
                    </a:p>
                  </a:txBody>
                  <a:tcPr marT="34300" marB="34300" marR="68575" marL="68575"/>
                </a:tc>
              </a:tr>
              <a:tr h="278125">
                <a:tc>
                  <a:txBody>
                    <a:bodyPr>
                      <a:noAutofit/>
                    </a:bodyPr>
                    <a:lstStyle/>
                    <a:p>
                      <a:pPr indent="0" lvl="0" marL="0" marR="0" rtl="0" algn="l">
                        <a:spcBef>
                          <a:spcPts val="0"/>
                        </a:spcBef>
                        <a:buNone/>
                      </a:pPr>
                      <a:r>
                        <a:rPr lang="zh-TW" sz="1400"/>
                        <a:t>Transposition ciphers </a:t>
                      </a:r>
                    </a:p>
                    <a:p>
                      <a:pPr indent="0" lvl="0" marL="0" marR="0" rtl="0" algn="l">
                        <a:spcBef>
                          <a:spcPts val="0"/>
                        </a:spcBef>
                        <a:buNone/>
                      </a:pPr>
                      <a:r>
                        <a:rPr lang="zh-TW" sz="1400"/>
                        <a:t>換位加密法</a:t>
                      </a:r>
                    </a:p>
                  </a:txBody>
                  <a:tcPr marT="34300" marB="34300" marR="68575" marL="68575">
                    <a:solidFill>
                      <a:srgbClr val="FFFF00"/>
                    </a:solidFill>
                  </a:tcPr>
                </a:tc>
                <a:tc>
                  <a:txBody>
                    <a:bodyPr>
                      <a:noAutofit/>
                    </a:bodyPr>
                    <a:lstStyle/>
                    <a:p>
                      <a:pPr indent="0" lvl="0" marL="0" marR="0" rtl="0" algn="l">
                        <a:spcBef>
                          <a:spcPts val="0"/>
                        </a:spcBef>
                        <a:buNone/>
                      </a:pPr>
                      <a:r>
                        <a:rPr lang="zh-TW" sz="1400"/>
                        <a:t>https://en.wikipedia.org/wiki/Transposition_cipher</a:t>
                      </a:r>
                    </a:p>
                  </a:txBody>
                  <a:tcPr marT="34300" marB="34300" marR="68575" marL="68575">
                    <a:solidFill>
                      <a:srgbClr val="FFFF00"/>
                    </a:solidFill>
                  </a:tcPr>
                </a:tc>
              </a:tr>
              <a:tr h="278125">
                <a:tc>
                  <a:txBody>
                    <a:bodyPr>
                      <a:noAutofit/>
                    </a:bodyPr>
                    <a:lstStyle/>
                    <a:p>
                      <a:pPr indent="0" lvl="0" marL="0" marR="0" rtl="0" algn="l">
                        <a:spcBef>
                          <a:spcPts val="0"/>
                        </a:spcBef>
                        <a:buNone/>
                      </a:pPr>
                      <a:r>
                        <a:t/>
                      </a:r>
                      <a:endParaRPr sz="1400"/>
                    </a:p>
                  </a:txBody>
                  <a:tcPr marT="34300" marB="34300" marR="68575" marL="68575"/>
                </a:tc>
                <a:tc>
                  <a:txBody>
                    <a:bodyPr>
                      <a:noAutofit/>
                    </a:bodyPr>
                    <a:lstStyle/>
                    <a:p>
                      <a:pPr indent="0" lvl="0" marL="0" marR="0" rtl="0" algn="l">
                        <a:spcBef>
                          <a:spcPts val="0"/>
                        </a:spcBef>
                        <a:buNone/>
                      </a:pPr>
                      <a:r>
                        <a:rPr lang="zh-TW" sz="1400"/>
                        <a:t>Rail Fence cipher      Route cipher</a:t>
                      </a:r>
                    </a:p>
                  </a:txBody>
                  <a:tcPr marT="34300" marB="34300" marR="68575" marL="68575"/>
                </a:tc>
              </a:tr>
              <a:tr h="891550">
                <a:tc>
                  <a:txBody>
                    <a:bodyPr>
                      <a:noAutofit/>
                    </a:bodyPr>
                    <a:lstStyle/>
                    <a:p>
                      <a:pPr indent="0" lvl="0" marL="0" marR="0" rtl="0" algn="l">
                        <a:spcBef>
                          <a:spcPts val="0"/>
                        </a:spcBef>
                        <a:buNone/>
                      </a:pPr>
                      <a:r>
                        <a:t/>
                      </a:r>
                      <a:endParaRPr sz="1400"/>
                    </a:p>
                  </a:txBody>
                  <a:tcPr marT="34300" marB="34300" marR="68575" marL="68575"/>
                </a:tc>
                <a:tc>
                  <a:txBody>
                    <a:bodyPr>
                      <a:noAutofit/>
                    </a:bodyPr>
                    <a:lstStyle/>
                    <a:p>
                      <a:pPr indent="0" lvl="0" marL="0" marR="0" rtl="0" algn="l">
                        <a:spcBef>
                          <a:spcPts val="0"/>
                        </a:spcBef>
                        <a:buNone/>
                      </a:pPr>
                      <a:r>
                        <a:rPr lang="zh-TW" sz="1400"/>
                        <a:t>Scytale</a:t>
                      </a:r>
                    </a:p>
                    <a:p>
                      <a:pPr indent="0" lvl="0" marL="0" marR="0" rtl="0" algn="l">
                        <a:spcBef>
                          <a:spcPts val="0"/>
                        </a:spcBef>
                        <a:buNone/>
                      </a:pPr>
                      <a:r>
                        <a:rPr lang="zh-TW" sz="1400"/>
                        <a:t>Grille</a:t>
                      </a:r>
                    </a:p>
                    <a:p>
                      <a:pPr indent="0" lvl="0" marL="0" marR="0" rtl="0" algn="l">
                        <a:spcBef>
                          <a:spcPts val="0"/>
                        </a:spcBef>
                        <a:buNone/>
                      </a:pPr>
                      <a:r>
                        <a:rPr lang="zh-TW" sz="1400"/>
                        <a:t>Permutation cipher</a:t>
                      </a:r>
                    </a:p>
                    <a:p>
                      <a:pPr indent="0" lvl="0" marL="0" marR="0" rtl="0" algn="l">
                        <a:spcBef>
                          <a:spcPts val="0"/>
                        </a:spcBef>
                        <a:buNone/>
                      </a:pPr>
                      <a:r>
                        <a:rPr lang="zh-TW" sz="1400"/>
                        <a:t>VIC cipher </a:t>
                      </a:r>
                    </a:p>
                  </a:txBody>
                  <a:tcPr marT="34300" marB="34300" marR="68575" marL="68575"/>
                </a:tc>
              </a:tr>
            </a:tbl>
          </a:graphicData>
        </a:graphic>
      </p:graphicFrame>
      <p:sp>
        <p:nvSpPr>
          <p:cNvPr id="150" name="Shape 150"/>
          <p:cNvSpPr/>
          <p:nvPr/>
        </p:nvSpPr>
        <p:spPr>
          <a:xfrm>
            <a:off x="196163" y="1351659"/>
            <a:ext cx="4084067" cy="300082"/>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lang="zh-TW" sz="1350">
                <a:solidFill>
                  <a:schemeClr val="dk1"/>
                </a:solidFill>
                <a:latin typeface="Calibri"/>
                <a:ea typeface="Calibri"/>
                <a:cs typeface="Calibri"/>
                <a:sym typeface="Calibri"/>
              </a:rPr>
              <a:t>https://en.wikipedia.org/wiki/Outline_of_cryptography</a:t>
            </a:r>
          </a:p>
        </p:txBody>
      </p:sp>
      <p:sp>
        <p:nvSpPr>
          <p:cNvPr id="151" name="Shape 151"/>
          <p:cNvSpPr/>
          <p:nvPr/>
        </p:nvSpPr>
        <p:spPr>
          <a:xfrm>
            <a:off x="0" y="0"/>
            <a:ext cx="9144000" cy="85725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800">
                <a:solidFill>
                  <a:schemeClr val="lt1"/>
                </a:solidFill>
                <a:latin typeface="Calibri"/>
                <a:ea typeface="Calibri"/>
                <a:cs typeface="Calibri"/>
                <a:sym typeface="Calibri"/>
              </a:rPr>
              <a:t>古典密碼</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classical ciphers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57" name="Shape 15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58" name="Shape 158"/>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凱撒密碼@替換式密碼</a:t>
            </a:r>
            <a:br>
              <a:rPr lang="zh-TW" sz="6600">
                <a:solidFill>
                  <a:schemeClr val="lt1"/>
                </a:solidFill>
                <a:latin typeface="Calibri"/>
                <a:ea typeface="Calibri"/>
                <a:cs typeface="Calibri"/>
                <a:sym typeface="Calibri"/>
              </a:rPr>
            </a:br>
            <a:r>
              <a:rPr lang="zh-TW" sz="6600">
                <a:solidFill>
                  <a:schemeClr val="lt1"/>
                </a:solidFill>
                <a:latin typeface="Calibri"/>
                <a:ea typeface="Calibri"/>
                <a:cs typeface="Calibri"/>
                <a:sym typeface="Calibri"/>
              </a:rPr>
              <a:t>Caesar cipher(ROT13) @Substitution cipher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ph idx="1" type="body"/>
          </p:nvPr>
        </p:nvPicPr>
        <p:blipFill rotWithShape="1">
          <a:blip r:embed="rId3">
            <a:alphaModFix/>
          </a:blip>
          <a:srcRect b="0" l="0" r="0" t="0"/>
          <a:stretch/>
        </p:blipFill>
        <p:spPr>
          <a:xfrm>
            <a:off x="274399" y="1115862"/>
            <a:ext cx="2087812" cy="2357438"/>
          </a:xfrm>
          <a:prstGeom prst="rect">
            <a:avLst/>
          </a:prstGeom>
          <a:noFill/>
          <a:ln>
            <a:noFill/>
          </a:ln>
        </p:spPr>
      </p:pic>
      <p:sp>
        <p:nvSpPr>
          <p:cNvPr id="164" name="Shape 164"/>
          <p:cNvSpPr/>
          <p:nvPr/>
        </p:nvSpPr>
        <p:spPr>
          <a:xfrm>
            <a:off x="0" y="0"/>
            <a:ext cx="9144000" cy="85725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800">
                <a:solidFill>
                  <a:schemeClr val="lt1"/>
                </a:solidFill>
                <a:latin typeface="Calibri"/>
                <a:ea typeface="Calibri"/>
                <a:cs typeface="Calibri"/>
                <a:sym typeface="Calibri"/>
              </a:rPr>
              <a:t>古典密碼</a:t>
            </a:r>
            <a:r>
              <a:rPr lang="zh-TW" sz="2800">
                <a:solidFill>
                  <a:schemeClr val="lt1"/>
                </a:solidFill>
                <a:latin typeface="Arial"/>
                <a:ea typeface="Arial"/>
                <a:cs typeface="Arial"/>
                <a:sym typeface="Arial"/>
              </a:rPr>
              <a:t>のの凱撒密碼</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classical ciphers||Caesar cipher(ROT13) [https://en.wikipedia.org/wiki/Caesar_cipher]</a:t>
            </a:r>
          </a:p>
        </p:txBody>
      </p:sp>
      <p:sp>
        <p:nvSpPr>
          <p:cNvPr id="165" name="Shape 165"/>
          <p:cNvSpPr/>
          <p:nvPr/>
        </p:nvSpPr>
        <p:spPr>
          <a:xfrm>
            <a:off x="274399" y="3473300"/>
            <a:ext cx="195438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Gaius Julius Caesar</a:t>
            </a:r>
          </a:p>
        </p:txBody>
      </p:sp>
      <p:sp>
        <p:nvSpPr>
          <p:cNvPr id="166" name="Shape 166"/>
          <p:cNvSpPr/>
          <p:nvPr/>
        </p:nvSpPr>
        <p:spPr>
          <a:xfrm>
            <a:off x="93355" y="6482271"/>
            <a:ext cx="427084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https://en.wikipedia.org/wiki/Julius_Caesar</a:t>
            </a:r>
          </a:p>
        </p:txBody>
      </p:sp>
      <p:pic>
        <p:nvPicPr>
          <p:cNvPr id="167" name="Shape 167"/>
          <p:cNvPicPr preferRelativeResize="0"/>
          <p:nvPr/>
        </p:nvPicPr>
        <p:blipFill rotWithShape="1">
          <a:blip r:embed="rId4">
            <a:alphaModFix/>
          </a:blip>
          <a:srcRect b="0" l="0" r="0" t="0"/>
          <a:stretch/>
        </p:blipFill>
        <p:spPr>
          <a:xfrm>
            <a:off x="5124450" y="4905059"/>
            <a:ext cx="3405187" cy="1433016"/>
          </a:xfrm>
          <a:prstGeom prst="rect">
            <a:avLst/>
          </a:prstGeom>
          <a:noFill/>
          <a:ln>
            <a:noFill/>
          </a:ln>
        </p:spPr>
      </p:pic>
      <p:sp>
        <p:nvSpPr>
          <p:cNvPr id="168" name="Shape 168"/>
          <p:cNvSpPr/>
          <p:nvPr/>
        </p:nvSpPr>
        <p:spPr>
          <a:xfrm>
            <a:off x="3476625" y="4181987"/>
            <a:ext cx="4572000"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Plain:      ABCDEFGHIJKLMNOPQRSTUVWXYZ</a:t>
            </a:r>
          </a:p>
          <a:p>
            <a:pPr indent="0" lvl="0" marL="0" marR="0" rtl="0" algn="l">
              <a:spcBef>
                <a:spcPts val="0"/>
              </a:spcBef>
              <a:buNone/>
            </a:pPr>
            <a:r>
              <a:rPr lang="zh-TW" sz="1800">
                <a:solidFill>
                  <a:schemeClr val="dk1"/>
                </a:solidFill>
                <a:latin typeface="Calibri"/>
                <a:ea typeface="Calibri"/>
                <a:cs typeface="Calibri"/>
                <a:sym typeface="Calibri"/>
              </a:rPr>
              <a:t>Cipher:   XYZABCDEFGHIJKLMNOPQRSTUVW</a:t>
            </a:r>
          </a:p>
        </p:txBody>
      </p:sp>
      <p:cxnSp>
        <p:nvCxnSpPr>
          <p:cNvPr id="169" name="Shape 169"/>
          <p:cNvCxnSpPr/>
          <p:nvPr/>
        </p:nvCxnSpPr>
        <p:spPr>
          <a:xfrm flipH="1" rot="10800000">
            <a:off x="3381375" y="4137755"/>
            <a:ext cx="5619750" cy="44232"/>
          </a:xfrm>
          <a:prstGeom prst="straightConnector1">
            <a:avLst/>
          </a:prstGeom>
          <a:noFill/>
          <a:ln cap="flat" cmpd="sng" w="57150">
            <a:solidFill>
              <a:srgbClr val="C00000"/>
            </a:solidFill>
            <a:prstDash val="solid"/>
            <a:miter lim="800000"/>
            <a:headEnd len="med" w="med" type="none"/>
            <a:tailEnd len="med" w="med" type="none"/>
          </a:ln>
        </p:spPr>
      </p:cxnSp>
      <p:pic>
        <p:nvPicPr>
          <p:cNvPr id="170" name="Shape 170"/>
          <p:cNvPicPr preferRelativeResize="0"/>
          <p:nvPr/>
        </p:nvPicPr>
        <p:blipFill rotWithShape="1">
          <a:blip r:embed="rId5">
            <a:alphaModFix/>
          </a:blip>
          <a:srcRect b="0" l="0" r="0" t="0"/>
          <a:stretch/>
        </p:blipFill>
        <p:spPr>
          <a:xfrm>
            <a:off x="4159546" y="2481690"/>
            <a:ext cx="3752850" cy="1579324"/>
          </a:xfrm>
          <a:prstGeom prst="rect">
            <a:avLst/>
          </a:prstGeom>
          <a:noFill/>
          <a:ln>
            <a:noFill/>
          </a:ln>
        </p:spPr>
      </p:pic>
      <p:sp>
        <p:nvSpPr>
          <p:cNvPr id="171" name="Shape 171"/>
          <p:cNvSpPr/>
          <p:nvPr/>
        </p:nvSpPr>
        <p:spPr>
          <a:xfrm>
            <a:off x="0" y="3780014"/>
            <a:ext cx="2983220" cy="2154436"/>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600"/>
              <a:buFont typeface="Noto Sans Symbols"/>
              <a:buChar char="✓"/>
            </a:pPr>
            <a:r>
              <a:rPr lang="zh-TW" sz="1600">
                <a:solidFill>
                  <a:schemeClr val="dk1"/>
                </a:solidFill>
                <a:latin typeface="Calibri"/>
                <a:ea typeface="Calibri"/>
                <a:cs typeface="Calibri"/>
                <a:sym typeface="Calibri"/>
              </a:rPr>
              <a:t>愷撒密碼是一種</a:t>
            </a:r>
            <a:r>
              <a:rPr b="1" lang="zh-TW" sz="1600">
                <a:solidFill>
                  <a:schemeClr val="dk1"/>
                </a:solidFill>
                <a:latin typeface="Calibri"/>
                <a:ea typeface="Calibri"/>
                <a:cs typeface="Calibri"/>
                <a:sym typeface="Calibri"/>
              </a:rPr>
              <a:t>替換加密</a:t>
            </a:r>
            <a:r>
              <a:rPr lang="zh-TW" sz="1600">
                <a:solidFill>
                  <a:schemeClr val="dk1"/>
                </a:solidFill>
                <a:latin typeface="Calibri"/>
                <a:ea typeface="Calibri"/>
                <a:cs typeface="Calibri"/>
                <a:sym typeface="Calibri"/>
              </a:rPr>
              <a:t>的技術</a:t>
            </a:r>
          </a:p>
          <a:p>
            <a:pPr indent="-171450" lvl="0" marL="171450" marR="0" rtl="0" algn="l">
              <a:spcBef>
                <a:spcPts val="0"/>
              </a:spcBef>
              <a:buClr>
                <a:srgbClr val="FF0000"/>
              </a:buClr>
              <a:buSzPts val="1400"/>
              <a:buFont typeface="Noto Sans Symbols"/>
              <a:buChar char="✓"/>
            </a:pPr>
            <a:r>
              <a:rPr b="1" lang="zh-TW" sz="1400">
                <a:solidFill>
                  <a:srgbClr val="FF0000"/>
                </a:solidFill>
                <a:latin typeface="Calibri"/>
                <a:ea typeface="Calibri"/>
                <a:cs typeface="Calibri"/>
                <a:sym typeface="Calibri"/>
              </a:rPr>
              <a:t>明文中的所有字母都在字母表上向後（或向前）按照一個固定數目進行偏移後被替換成密文。</a:t>
            </a:r>
          </a:p>
          <a:p>
            <a:pPr indent="-171450" lvl="0" marL="171450" marR="0" rtl="0" algn="l">
              <a:spcBef>
                <a:spcPts val="0"/>
              </a:spcBef>
              <a:buClr>
                <a:schemeClr val="dk1"/>
              </a:buClr>
              <a:buSzPts val="1200"/>
              <a:buFont typeface="Noto Sans Symbols"/>
              <a:buChar char="✓"/>
            </a:pPr>
            <a:r>
              <a:rPr lang="zh-TW" sz="1200">
                <a:solidFill>
                  <a:schemeClr val="dk1"/>
                </a:solidFill>
                <a:latin typeface="Calibri"/>
                <a:ea typeface="Calibri"/>
                <a:cs typeface="Calibri"/>
                <a:sym typeface="Calibri"/>
              </a:rPr>
              <a:t>這個加密方法是以羅馬共和時期愷撒的名字命名的，當年愷撒曾用此方法與其將軍們進行聯繫。</a:t>
            </a:r>
          </a:p>
          <a:p>
            <a:pPr indent="-171450" lvl="0" marL="171450" marR="0" rtl="0" algn="l">
              <a:spcBef>
                <a:spcPts val="0"/>
              </a:spcBef>
              <a:buClr>
                <a:schemeClr val="dk1"/>
              </a:buClr>
              <a:buSzPts val="1200"/>
              <a:buFont typeface="Noto Sans Symbols"/>
              <a:buChar char="✓"/>
            </a:pPr>
            <a:r>
              <a:rPr lang="zh-TW" sz="1200">
                <a:solidFill>
                  <a:schemeClr val="dk1"/>
                </a:solidFill>
                <a:latin typeface="Calibri"/>
                <a:ea typeface="Calibri"/>
                <a:cs typeface="Calibri"/>
                <a:sym typeface="Calibri"/>
              </a:rPr>
              <a:t>愷撒密碼非常容易被破解，而且在實際應用中也無法保證通信安全。</a:t>
            </a:r>
          </a:p>
        </p:txBody>
      </p:sp>
      <p:sp>
        <p:nvSpPr>
          <p:cNvPr id="172" name="Shape 172"/>
          <p:cNvSpPr/>
          <p:nvPr/>
        </p:nvSpPr>
        <p:spPr>
          <a:xfrm>
            <a:off x="7291387" y="2345059"/>
            <a:ext cx="1709738" cy="95410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400">
                <a:solidFill>
                  <a:schemeClr val="dk1"/>
                </a:solidFill>
                <a:latin typeface="Calibri"/>
                <a:ea typeface="Calibri"/>
                <a:cs typeface="Calibri"/>
                <a:sym typeface="Calibri"/>
              </a:rPr>
              <a:t>當偏移量是3的時候，所有的字母A將被替換成D，B變成E，以此類推。</a:t>
            </a:r>
          </a:p>
        </p:txBody>
      </p:sp>
      <p:sp>
        <p:nvSpPr>
          <p:cNvPr id="173" name="Shape 173"/>
          <p:cNvSpPr/>
          <p:nvPr/>
        </p:nvSpPr>
        <p:spPr>
          <a:xfrm>
            <a:off x="2983220" y="1638060"/>
            <a:ext cx="295465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把字母往右或往左移動幾位</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descr="https://upload.wikimedia.org/wikipedia/commons/thumb/3/33/ROT13_table_with_example.svg/300px-ROT13_table_with_example.svg.png" id="178" name="Shape 178"/>
          <p:cNvPicPr preferRelativeResize="0"/>
          <p:nvPr/>
        </p:nvPicPr>
        <p:blipFill rotWithShape="1">
          <a:blip r:embed="rId3">
            <a:alphaModFix/>
          </a:blip>
          <a:srcRect b="0" l="0" r="0" t="0"/>
          <a:stretch/>
        </p:blipFill>
        <p:spPr>
          <a:xfrm>
            <a:off x="4310742" y="1217430"/>
            <a:ext cx="4404356" cy="2763838"/>
          </a:xfrm>
          <a:prstGeom prst="rect">
            <a:avLst/>
          </a:prstGeom>
          <a:noFill/>
          <a:ln>
            <a:noFill/>
          </a:ln>
        </p:spPr>
      </p:pic>
      <p:sp>
        <p:nvSpPr>
          <p:cNvPr id="179" name="Shape 179"/>
          <p:cNvSpPr/>
          <p:nvPr/>
        </p:nvSpPr>
        <p:spPr>
          <a:xfrm>
            <a:off x="0" y="0"/>
            <a:ext cx="9144000" cy="85725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800">
                <a:solidFill>
                  <a:schemeClr val="lt1"/>
                </a:solidFill>
                <a:latin typeface="Arial"/>
                <a:ea typeface="Arial"/>
                <a:cs typeface="Arial"/>
                <a:sym typeface="Arial"/>
              </a:rPr>
              <a:t>凱撒密碼@替換式密碼</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Caesar cipher(ROT13) </a:t>
            </a:r>
            <a:r>
              <a:rPr lang="zh-TW" sz="1800">
                <a:solidFill>
                  <a:schemeClr val="lt1"/>
                </a:solidFill>
                <a:latin typeface="Arial"/>
                <a:ea typeface="Arial"/>
                <a:cs typeface="Arial"/>
                <a:sym typeface="Arial"/>
              </a:rPr>
              <a:t>@</a:t>
            </a:r>
            <a:r>
              <a:rPr lang="zh-TW" sz="1800">
                <a:solidFill>
                  <a:schemeClr val="lt1"/>
                </a:solidFill>
                <a:latin typeface="Calibri"/>
                <a:ea typeface="Calibri"/>
                <a:cs typeface="Calibri"/>
                <a:sym typeface="Calibri"/>
              </a:rPr>
              <a:t>Substitution cipher</a:t>
            </a:r>
          </a:p>
        </p:txBody>
      </p:sp>
      <p:pic>
        <p:nvPicPr>
          <p:cNvPr descr="https://upload.wikimedia.org/wikipedia/commons/7/7a/Dancing_men.png" id="180" name="Shape 180"/>
          <p:cNvPicPr preferRelativeResize="0"/>
          <p:nvPr/>
        </p:nvPicPr>
        <p:blipFill rotWithShape="1">
          <a:blip r:embed="rId4">
            <a:alphaModFix/>
          </a:blip>
          <a:srcRect b="0" l="0" r="0" t="0"/>
          <a:stretch/>
        </p:blipFill>
        <p:spPr>
          <a:xfrm>
            <a:off x="620468" y="5018929"/>
            <a:ext cx="7037804" cy="894983"/>
          </a:xfrm>
          <a:prstGeom prst="rect">
            <a:avLst/>
          </a:prstGeom>
          <a:noFill/>
          <a:ln>
            <a:noFill/>
          </a:ln>
        </p:spPr>
      </p:pic>
      <p:sp>
        <p:nvSpPr>
          <p:cNvPr id="181" name="Shape 181"/>
          <p:cNvSpPr/>
          <p:nvPr/>
        </p:nvSpPr>
        <p:spPr>
          <a:xfrm>
            <a:off x="213756" y="1447664"/>
            <a:ext cx="3956661"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echo 'Funny{MyfirstCTF}' | tr xyza-w a-z </a:t>
            </a:r>
          </a:p>
        </p:txBody>
      </p:sp>
      <p:sp>
        <p:nvSpPr>
          <p:cNvPr id="182" name="Shape 182"/>
          <p:cNvSpPr/>
          <p:nvPr/>
        </p:nvSpPr>
        <p:spPr>
          <a:xfrm>
            <a:off x="213756" y="2092930"/>
            <a:ext cx="205453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Fxqqb{MbiluvwCTF}</a:t>
            </a:r>
          </a:p>
        </p:txBody>
      </p:sp>
      <p:sp>
        <p:nvSpPr>
          <p:cNvPr id="183" name="Shape 183"/>
          <p:cNvSpPr/>
          <p:nvPr/>
        </p:nvSpPr>
        <p:spPr>
          <a:xfrm>
            <a:off x="296780" y="2962974"/>
            <a:ext cx="4155112"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echo 'Fxqqb{MbiluvwCTF}' | tr  a-z xyza-w </a:t>
            </a:r>
          </a:p>
        </p:txBody>
      </p:sp>
      <p:sp>
        <p:nvSpPr>
          <p:cNvPr id="184" name="Shape 184"/>
          <p:cNvSpPr/>
          <p:nvPr/>
        </p:nvSpPr>
        <p:spPr>
          <a:xfrm>
            <a:off x="313504" y="3550676"/>
            <a:ext cx="190898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Funny{MyfirstCTF}</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body"/>
          </p:nvPr>
        </p:nvSpPr>
        <p:spPr>
          <a:xfrm>
            <a:off x="90425" y="1579418"/>
            <a:ext cx="4054063" cy="4462609"/>
          </a:xfrm>
          <a:prstGeom prst="rect">
            <a:avLst/>
          </a:prstGeom>
          <a:solidFill>
            <a:srgbClr val="FFF2CC"/>
          </a:solidFill>
          <a:ln>
            <a:noFill/>
          </a:ln>
        </p:spPr>
        <p:txBody>
          <a:bodyPr anchorCtr="0" anchor="t" bIns="45700" lIns="91425" rIns="91425" wrap="square" tIns="45700">
            <a:noAutofit/>
          </a:bodyPr>
          <a:lstStyle/>
          <a:p>
            <a:pPr indent="-114300" lvl="0" marL="0" marR="0" rtl="0" algn="l">
              <a:lnSpc>
                <a:spcPct val="70000"/>
              </a:lnSpc>
              <a:spcBef>
                <a:spcPts val="0"/>
              </a:spcBef>
              <a:spcAft>
                <a:spcPts val="0"/>
              </a:spcAft>
              <a:buClr>
                <a:schemeClr val="dk1"/>
              </a:buClr>
              <a:buSzPts val="1800"/>
              <a:buFont typeface="Arial"/>
              <a:buNone/>
            </a:pPr>
            <a:r>
              <a:rPr b="0" i="0" lang="zh-TW" sz="1800" u="none" cap="none" strike="noStrike">
                <a:solidFill>
                  <a:schemeClr val="dk1"/>
                </a:solidFill>
                <a:latin typeface="Calibri"/>
                <a:ea typeface="Calibri"/>
                <a:cs typeface="Calibri"/>
                <a:sym typeface="Calibri"/>
              </a:rPr>
              <a:t>Usage: tr [OPTION]... SET1 [SET2]</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Translate, squeeze, and/or delete characters from standard input,</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writing to standard output.</a:t>
            </a:r>
          </a:p>
          <a:p>
            <a:pPr indent="-71120" lvl="0" marL="0" marR="0" rtl="0" algn="l">
              <a:lnSpc>
                <a:spcPct val="70000"/>
              </a:lnSpc>
              <a:spcBef>
                <a:spcPts val="1000"/>
              </a:spcBef>
              <a:spcAft>
                <a:spcPts val="0"/>
              </a:spcAft>
              <a:buClr>
                <a:schemeClr val="dk1"/>
              </a:buClr>
              <a:buSzPts val="1120"/>
              <a:buFont typeface="Arial"/>
              <a:buNone/>
            </a:pPr>
            <a:r>
              <a:t/>
            </a:r>
            <a:endParaRPr b="0" i="0" sz="1120" u="none" cap="none" strike="noStrike">
              <a:solidFill>
                <a:schemeClr val="dk1"/>
              </a:solidFill>
              <a:latin typeface="Calibri"/>
              <a:ea typeface="Calibri"/>
              <a:cs typeface="Calibri"/>
              <a:sym typeface="Calibri"/>
            </a:endParaRP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-c, -C, --complement    use the complement of SET1</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-d, --delete            delete characters in SET1, do not translate</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-s, --squeeze-repeats   replace each sequence of a repeated character that is listed in the last specified SET, with a single occurrence of that character</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-t, --truncate-set1     first truncate SET1 to length of SET2</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--help     display this help and exit</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      --version  output version information and exit</a:t>
            </a:r>
          </a:p>
          <a:p>
            <a:pPr indent="-71120" lvl="0" marL="0" marR="0" rtl="0" algn="l">
              <a:lnSpc>
                <a:spcPct val="70000"/>
              </a:lnSpc>
              <a:spcBef>
                <a:spcPts val="1000"/>
              </a:spcBef>
              <a:spcAft>
                <a:spcPts val="0"/>
              </a:spcAft>
              <a:buClr>
                <a:schemeClr val="dk1"/>
              </a:buClr>
              <a:buSzPts val="1120"/>
              <a:buFont typeface="Arial"/>
              <a:buNone/>
            </a:pPr>
            <a:r>
              <a:t/>
            </a:r>
            <a:endParaRPr b="0" i="0" sz="1120" u="none" cap="none" strike="noStrike">
              <a:solidFill>
                <a:schemeClr val="dk1"/>
              </a:solidFill>
              <a:latin typeface="Calibri"/>
              <a:ea typeface="Calibri"/>
              <a:cs typeface="Calibri"/>
              <a:sym typeface="Calibri"/>
            </a:endParaRPr>
          </a:p>
          <a:p>
            <a:pPr indent="-127000" lvl="0" marL="0" marR="0" rtl="0" algn="l">
              <a:lnSpc>
                <a:spcPct val="70000"/>
              </a:lnSpc>
              <a:spcBef>
                <a:spcPts val="1000"/>
              </a:spcBef>
              <a:spcAft>
                <a:spcPts val="0"/>
              </a:spcAft>
              <a:buClr>
                <a:srgbClr val="FF0000"/>
              </a:buClr>
              <a:buSzPts val="2000"/>
              <a:buFont typeface="Arial"/>
              <a:buNone/>
            </a:pPr>
            <a:r>
              <a:rPr b="0" i="0" lang="zh-TW" sz="2000" u="none" cap="none" strike="noStrike">
                <a:solidFill>
                  <a:srgbClr val="FF0000"/>
                </a:solidFill>
                <a:latin typeface="Calibri"/>
                <a:ea typeface="Calibri"/>
                <a:cs typeface="Calibri"/>
                <a:sym typeface="Calibri"/>
              </a:rPr>
              <a:t>SETs are specified as strings of characters.  </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Most represent themselves.</a:t>
            </a:r>
          </a:p>
          <a:p>
            <a:pPr indent="-71120" lvl="0" marL="0" marR="0" rtl="0" algn="l">
              <a:lnSpc>
                <a:spcPct val="70000"/>
              </a:lnSpc>
              <a:spcBef>
                <a:spcPts val="1000"/>
              </a:spcBef>
              <a:spcAft>
                <a:spcPts val="0"/>
              </a:spcAft>
              <a:buClr>
                <a:schemeClr val="dk1"/>
              </a:buClr>
              <a:buSzPts val="1120"/>
              <a:buFont typeface="Arial"/>
              <a:buNone/>
            </a:pPr>
            <a:r>
              <a:rPr b="0" i="0" lang="zh-TW" sz="1120" u="none" cap="none" strike="noStrike">
                <a:solidFill>
                  <a:schemeClr val="dk1"/>
                </a:solidFill>
                <a:latin typeface="Calibri"/>
                <a:ea typeface="Calibri"/>
                <a:cs typeface="Calibri"/>
                <a:sym typeface="Calibri"/>
              </a:rPr>
              <a:t>Interpreted sequences are:</a:t>
            </a:r>
          </a:p>
          <a:p>
            <a:pPr indent="-228600" lvl="0" marL="228600" marR="0" rtl="0" algn="l">
              <a:lnSpc>
                <a:spcPct val="70000"/>
              </a:lnSpc>
              <a:spcBef>
                <a:spcPts val="1000"/>
              </a:spcBef>
              <a:buClr>
                <a:schemeClr val="dk1"/>
              </a:buClr>
              <a:buSzPts val="1120"/>
              <a:buFont typeface="Arial"/>
              <a:buNone/>
            </a:pPr>
            <a:r>
              <a:t/>
            </a:r>
            <a:endParaRPr b="0" i="0" sz="1120" u="none" cap="none" strike="noStrike">
              <a:solidFill>
                <a:schemeClr val="dk1"/>
              </a:solidFill>
              <a:latin typeface="Calibri"/>
              <a:ea typeface="Calibri"/>
              <a:cs typeface="Calibri"/>
              <a:sym typeface="Calibri"/>
            </a:endParaRPr>
          </a:p>
        </p:txBody>
      </p:sp>
      <p:sp>
        <p:nvSpPr>
          <p:cNvPr id="190" name="Shape 190"/>
          <p:cNvSpPr/>
          <p:nvPr/>
        </p:nvSpPr>
        <p:spPr>
          <a:xfrm>
            <a:off x="4144488" y="1067926"/>
            <a:ext cx="4909087" cy="4801314"/>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 </a:t>
            </a:r>
            <a:r>
              <a:rPr lang="zh-TW" sz="1200">
                <a:solidFill>
                  <a:schemeClr val="dk1"/>
                </a:solidFill>
                <a:latin typeface="Calibri"/>
                <a:ea typeface="Calibri"/>
                <a:cs typeface="Calibri"/>
                <a:sym typeface="Calibri"/>
              </a:rPr>
              <a:t>\NNN            character with octal value NNN (1 to 3 octal digits)</a:t>
            </a:r>
          </a:p>
          <a:p>
            <a:pPr indent="0" lvl="0" marL="0" marR="0" rtl="0" algn="l">
              <a:spcBef>
                <a:spcPts val="0"/>
              </a:spcBef>
              <a:buNone/>
            </a:pPr>
            <a:r>
              <a:rPr lang="zh-TW" sz="1200">
                <a:solidFill>
                  <a:schemeClr val="dk1"/>
                </a:solidFill>
                <a:latin typeface="Calibri"/>
                <a:ea typeface="Calibri"/>
                <a:cs typeface="Calibri"/>
                <a:sym typeface="Calibri"/>
              </a:rPr>
              <a:t>  \\              backslash</a:t>
            </a:r>
          </a:p>
          <a:p>
            <a:pPr indent="0" lvl="0" marL="0" marR="0" rtl="0" algn="l">
              <a:spcBef>
                <a:spcPts val="0"/>
              </a:spcBef>
              <a:buNone/>
            </a:pPr>
            <a:r>
              <a:rPr lang="zh-TW" sz="1200">
                <a:solidFill>
                  <a:schemeClr val="dk1"/>
                </a:solidFill>
                <a:latin typeface="Calibri"/>
                <a:ea typeface="Calibri"/>
                <a:cs typeface="Calibri"/>
                <a:sym typeface="Calibri"/>
              </a:rPr>
              <a:t>  \a              audible BEL</a:t>
            </a:r>
          </a:p>
          <a:p>
            <a:pPr indent="0" lvl="0" marL="0" marR="0" rtl="0" algn="l">
              <a:spcBef>
                <a:spcPts val="0"/>
              </a:spcBef>
              <a:buNone/>
            </a:pPr>
            <a:r>
              <a:rPr lang="zh-TW" sz="1200">
                <a:solidFill>
                  <a:schemeClr val="dk1"/>
                </a:solidFill>
                <a:latin typeface="Calibri"/>
                <a:ea typeface="Calibri"/>
                <a:cs typeface="Calibri"/>
                <a:sym typeface="Calibri"/>
              </a:rPr>
              <a:t>  \b              backspace</a:t>
            </a:r>
          </a:p>
          <a:p>
            <a:pPr indent="0" lvl="0" marL="0" marR="0" rtl="0" algn="l">
              <a:spcBef>
                <a:spcPts val="0"/>
              </a:spcBef>
              <a:buNone/>
            </a:pPr>
            <a:r>
              <a:rPr lang="zh-TW" sz="1200">
                <a:solidFill>
                  <a:schemeClr val="dk1"/>
                </a:solidFill>
                <a:latin typeface="Calibri"/>
                <a:ea typeface="Calibri"/>
                <a:cs typeface="Calibri"/>
                <a:sym typeface="Calibri"/>
              </a:rPr>
              <a:t>  \f              form feed</a:t>
            </a:r>
          </a:p>
          <a:p>
            <a:pPr indent="0" lvl="0" marL="0" marR="0" rtl="0" algn="l">
              <a:spcBef>
                <a:spcPts val="0"/>
              </a:spcBef>
              <a:buNone/>
            </a:pPr>
            <a:r>
              <a:rPr lang="zh-TW" sz="1200">
                <a:solidFill>
                  <a:schemeClr val="dk1"/>
                </a:solidFill>
                <a:latin typeface="Calibri"/>
                <a:ea typeface="Calibri"/>
                <a:cs typeface="Calibri"/>
                <a:sym typeface="Calibri"/>
              </a:rPr>
              <a:t>  \n              new line</a:t>
            </a:r>
          </a:p>
          <a:p>
            <a:pPr indent="0" lvl="0" marL="0" marR="0" rtl="0" algn="l">
              <a:spcBef>
                <a:spcPts val="0"/>
              </a:spcBef>
              <a:buNone/>
            </a:pPr>
            <a:r>
              <a:rPr lang="zh-TW" sz="1200">
                <a:solidFill>
                  <a:schemeClr val="dk1"/>
                </a:solidFill>
                <a:latin typeface="Calibri"/>
                <a:ea typeface="Calibri"/>
                <a:cs typeface="Calibri"/>
                <a:sym typeface="Calibri"/>
              </a:rPr>
              <a:t>  \r              return</a:t>
            </a:r>
          </a:p>
          <a:p>
            <a:pPr indent="0" lvl="0" marL="0" marR="0" rtl="0" algn="l">
              <a:spcBef>
                <a:spcPts val="0"/>
              </a:spcBef>
              <a:buNone/>
            </a:pPr>
            <a:r>
              <a:rPr lang="zh-TW" sz="1200">
                <a:solidFill>
                  <a:schemeClr val="dk1"/>
                </a:solidFill>
                <a:latin typeface="Calibri"/>
                <a:ea typeface="Calibri"/>
                <a:cs typeface="Calibri"/>
                <a:sym typeface="Calibri"/>
              </a:rPr>
              <a:t>  \t              horizontal tab</a:t>
            </a:r>
          </a:p>
          <a:p>
            <a:pPr indent="0" lvl="0" marL="0" marR="0" rtl="0" algn="l">
              <a:spcBef>
                <a:spcPts val="0"/>
              </a:spcBef>
              <a:buNone/>
            </a:pPr>
            <a:r>
              <a:rPr lang="zh-TW" sz="1200">
                <a:solidFill>
                  <a:schemeClr val="dk1"/>
                </a:solidFill>
                <a:latin typeface="Calibri"/>
                <a:ea typeface="Calibri"/>
                <a:cs typeface="Calibri"/>
                <a:sym typeface="Calibri"/>
              </a:rPr>
              <a:t>  \v              vertical tab</a:t>
            </a:r>
          </a:p>
          <a:p>
            <a:pPr indent="0" lvl="0" marL="0" marR="0" rtl="0" algn="l">
              <a:spcBef>
                <a:spcPts val="0"/>
              </a:spcBef>
              <a:buNone/>
            </a:pPr>
            <a:r>
              <a:rPr b="1" lang="zh-TW" sz="1200">
                <a:solidFill>
                  <a:srgbClr val="FF0000"/>
                </a:solidFill>
                <a:latin typeface="Calibri"/>
                <a:ea typeface="Calibri"/>
                <a:cs typeface="Calibri"/>
                <a:sym typeface="Calibri"/>
              </a:rPr>
              <a:t>  CHAR1-CHAR2     all characters from CHAR1 to CHAR2 in ascending order</a:t>
            </a:r>
          </a:p>
          <a:p>
            <a:pPr indent="0" lvl="0" marL="0" marR="0" rtl="0" algn="l">
              <a:spcBef>
                <a:spcPts val="0"/>
              </a:spcBef>
              <a:buNone/>
            </a:pPr>
            <a:r>
              <a:rPr lang="zh-TW" sz="1200">
                <a:solidFill>
                  <a:schemeClr val="dk1"/>
                </a:solidFill>
                <a:latin typeface="Calibri"/>
                <a:ea typeface="Calibri"/>
                <a:cs typeface="Calibri"/>
                <a:sym typeface="Calibri"/>
              </a:rPr>
              <a:t>  [CHAR*]         in SET2, copies of CHAR until length of SET1</a:t>
            </a:r>
          </a:p>
          <a:p>
            <a:pPr indent="0" lvl="0" marL="0" marR="0" rtl="0" algn="l">
              <a:spcBef>
                <a:spcPts val="0"/>
              </a:spcBef>
              <a:buNone/>
            </a:pPr>
            <a:r>
              <a:rPr lang="zh-TW" sz="1200">
                <a:solidFill>
                  <a:schemeClr val="dk1"/>
                </a:solidFill>
                <a:latin typeface="Calibri"/>
                <a:ea typeface="Calibri"/>
                <a:cs typeface="Calibri"/>
                <a:sym typeface="Calibri"/>
              </a:rPr>
              <a:t>  [CHAR*REPEAT]   REPEAT copies of CHAR, REPEAT octal if starting with 0</a:t>
            </a:r>
          </a:p>
          <a:p>
            <a:pPr indent="0" lvl="0" marL="0" marR="0" rtl="0" algn="l">
              <a:spcBef>
                <a:spcPts val="0"/>
              </a:spcBef>
              <a:buNone/>
            </a:pPr>
            <a:r>
              <a:rPr lang="zh-TW" sz="1200">
                <a:solidFill>
                  <a:schemeClr val="dk1"/>
                </a:solidFill>
                <a:latin typeface="Calibri"/>
                <a:ea typeface="Calibri"/>
                <a:cs typeface="Calibri"/>
                <a:sym typeface="Calibri"/>
              </a:rPr>
              <a:t>  [:alnum:]       all letters and digits</a:t>
            </a:r>
          </a:p>
          <a:p>
            <a:pPr indent="0" lvl="0" marL="0" marR="0" rtl="0" algn="l">
              <a:spcBef>
                <a:spcPts val="0"/>
              </a:spcBef>
              <a:buNone/>
            </a:pPr>
            <a:r>
              <a:rPr lang="zh-TW" sz="1200">
                <a:solidFill>
                  <a:schemeClr val="dk1"/>
                </a:solidFill>
                <a:latin typeface="Calibri"/>
                <a:ea typeface="Calibri"/>
                <a:cs typeface="Calibri"/>
                <a:sym typeface="Calibri"/>
              </a:rPr>
              <a:t>  [:alpha:]       all letters</a:t>
            </a:r>
          </a:p>
          <a:p>
            <a:pPr indent="0" lvl="0" marL="0" marR="0" rtl="0" algn="l">
              <a:spcBef>
                <a:spcPts val="0"/>
              </a:spcBef>
              <a:buNone/>
            </a:pPr>
            <a:r>
              <a:rPr lang="zh-TW" sz="1200">
                <a:solidFill>
                  <a:schemeClr val="dk1"/>
                </a:solidFill>
                <a:latin typeface="Calibri"/>
                <a:ea typeface="Calibri"/>
                <a:cs typeface="Calibri"/>
                <a:sym typeface="Calibri"/>
              </a:rPr>
              <a:t>  [:blank:]       all horizontal whitespace</a:t>
            </a:r>
          </a:p>
          <a:p>
            <a:pPr indent="0" lvl="0" marL="0" marR="0" rtl="0" algn="l">
              <a:spcBef>
                <a:spcPts val="0"/>
              </a:spcBef>
              <a:buNone/>
            </a:pPr>
            <a:r>
              <a:rPr lang="zh-TW" sz="1200">
                <a:solidFill>
                  <a:schemeClr val="dk1"/>
                </a:solidFill>
                <a:latin typeface="Calibri"/>
                <a:ea typeface="Calibri"/>
                <a:cs typeface="Calibri"/>
                <a:sym typeface="Calibri"/>
              </a:rPr>
              <a:t>  [:cntrl:]       all control characters</a:t>
            </a:r>
          </a:p>
          <a:p>
            <a:pPr indent="0" lvl="0" marL="0" marR="0" rtl="0" algn="l">
              <a:spcBef>
                <a:spcPts val="0"/>
              </a:spcBef>
              <a:buNone/>
            </a:pPr>
            <a:r>
              <a:rPr lang="zh-TW" sz="1200">
                <a:solidFill>
                  <a:schemeClr val="dk1"/>
                </a:solidFill>
                <a:latin typeface="Calibri"/>
                <a:ea typeface="Calibri"/>
                <a:cs typeface="Calibri"/>
                <a:sym typeface="Calibri"/>
              </a:rPr>
              <a:t>  [:digit:]       all digits</a:t>
            </a:r>
          </a:p>
          <a:p>
            <a:pPr indent="0" lvl="0" marL="0" marR="0" rtl="0" algn="l">
              <a:spcBef>
                <a:spcPts val="0"/>
              </a:spcBef>
              <a:buNone/>
            </a:pPr>
            <a:r>
              <a:rPr lang="zh-TW" sz="1200">
                <a:solidFill>
                  <a:schemeClr val="dk1"/>
                </a:solidFill>
                <a:latin typeface="Calibri"/>
                <a:ea typeface="Calibri"/>
                <a:cs typeface="Calibri"/>
                <a:sym typeface="Calibri"/>
              </a:rPr>
              <a:t>  [:graph:]       all printable characters, not including space</a:t>
            </a:r>
          </a:p>
          <a:p>
            <a:pPr indent="0" lvl="0" marL="0" marR="0" rtl="0" algn="l">
              <a:spcBef>
                <a:spcPts val="0"/>
              </a:spcBef>
              <a:buNone/>
            </a:pPr>
            <a:r>
              <a:rPr lang="zh-TW" sz="1200">
                <a:solidFill>
                  <a:schemeClr val="dk1"/>
                </a:solidFill>
                <a:latin typeface="Calibri"/>
                <a:ea typeface="Calibri"/>
                <a:cs typeface="Calibri"/>
                <a:sym typeface="Calibri"/>
              </a:rPr>
              <a:t>  [:lower:]       all lower case letters</a:t>
            </a:r>
          </a:p>
          <a:p>
            <a:pPr indent="0" lvl="0" marL="0" marR="0" rtl="0" algn="l">
              <a:spcBef>
                <a:spcPts val="0"/>
              </a:spcBef>
              <a:buNone/>
            </a:pPr>
            <a:r>
              <a:rPr lang="zh-TW" sz="1200">
                <a:solidFill>
                  <a:schemeClr val="dk1"/>
                </a:solidFill>
                <a:latin typeface="Calibri"/>
                <a:ea typeface="Calibri"/>
                <a:cs typeface="Calibri"/>
                <a:sym typeface="Calibri"/>
              </a:rPr>
              <a:t>  [:print:]       all printable characters, including space</a:t>
            </a:r>
          </a:p>
          <a:p>
            <a:pPr indent="0" lvl="0" marL="0" marR="0" rtl="0" algn="l">
              <a:spcBef>
                <a:spcPts val="0"/>
              </a:spcBef>
              <a:buNone/>
            </a:pPr>
            <a:r>
              <a:rPr lang="zh-TW" sz="1200">
                <a:solidFill>
                  <a:schemeClr val="dk1"/>
                </a:solidFill>
                <a:latin typeface="Calibri"/>
                <a:ea typeface="Calibri"/>
                <a:cs typeface="Calibri"/>
                <a:sym typeface="Calibri"/>
              </a:rPr>
              <a:t>  [:punct:]       all punctuation characters</a:t>
            </a:r>
          </a:p>
          <a:p>
            <a:pPr indent="0" lvl="0" marL="0" marR="0" rtl="0" algn="l">
              <a:spcBef>
                <a:spcPts val="0"/>
              </a:spcBef>
              <a:buNone/>
            </a:pPr>
            <a:r>
              <a:rPr lang="zh-TW" sz="1200">
                <a:solidFill>
                  <a:schemeClr val="dk1"/>
                </a:solidFill>
                <a:latin typeface="Calibri"/>
                <a:ea typeface="Calibri"/>
                <a:cs typeface="Calibri"/>
                <a:sym typeface="Calibri"/>
              </a:rPr>
              <a:t>  [:space:]       all horizontal or vertical whitespace</a:t>
            </a:r>
          </a:p>
          <a:p>
            <a:pPr indent="0" lvl="0" marL="0" marR="0" rtl="0" algn="l">
              <a:spcBef>
                <a:spcPts val="0"/>
              </a:spcBef>
              <a:buNone/>
            </a:pPr>
            <a:r>
              <a:rPr lang="zh-TW" sz="1200">
                <a:solidFill>
                  <a:schemeClr val="dk1"/>
                </a:solidFill>
                <a:latin typeface="Calibri"/>
                <a:ea typeface="Calibri"/>
                <a:cs typeface="Calibri"/>
                <a:sym typeface="Calibri"/>
              </a:rPr>
              <a:t>  [:upper:]       all upper case letters</a:t>
            </a:r>
          </a:p>
          <a:p>
            <a:pPr indent="0" lvl="0" marL="0" marR="0" rtl="0" algn="l">
              <a:spcBef>
                <a:spcPts val="0"/>
              </a:spcBef>
              <a:buNone/>
            </a:pPr>
            <a:r>
              <a:rPr lang="zh-TW" sz="1200">
                <a:solidFill>
                  <a:schemeClr val="dk1"/>
                </a:solidFill>
                <a:latin typeface="Calibri"/>
                <a:ea typeface="Calibri"/>
                <a:cs typeface="Calibri"/>
                <a:sym typeface="Calibri"/>
              </a:rPr>
              <a:t>  [:xdigit:]      all hexadecimal digits</a:t>
            </a:r>
          </a:p>
          <a:p>
            <a:pPr indent="0" lvl="0" marL="0" marR="0" rtl="0" algn="l">
              <a:spcBef>
                <a:spcPts val="0"/>
              </a:spcBef>
              <a:buNone/>
            </a:pPr>
            <a:r>
              <a:rPr lang="zh-TW" sz="1200">
                <a:solidFill>
                  <a:schemeClr val="dk1"/>
                </a:solidFill>
                <a:latin typeface="Calibri"/>
                <a:ea typeface="Calibri"/>
                <a:cs typeface="Calibri"/>
                <a:sym typeface="Calibri"/>
              </a:rPr>
              <a:t>  [=CHAR=]        all characters which are equivalent to CHAR</a:t>
            </a:r>
          </a:p>
        </p:txBody>
      </p:sp>
      <p:sp>
        <p:nvSpPr>
          <p:cNvPr id="191" name="Shape 191"/>
          <p:cNvSpPr/>
          <p:nvPr/>
        </p:nvSpPr>
        <p:spPr>
          <a:xfrm>
            <a:off x="0" y="0"/>
            <a:ext cx="9144000" cy="783771"/>
          </a:xfrm>
          <a:prstGeom prst="rect">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000">
                <a:solidFill>
                  <a:schemeClr val="lt1"/>
                </a:solidFill>
                <a:latin typeface="Calibri"/>
                <a:ea typeface="Calibri"/>
                <a:cs typeface="Calibri"/>
                <a:sym typeface="Calibri"/>
              </a:rPr>
              <a:t>tr --help</a:t>
            </a:r>
          </a:p>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97" name="Shape 197"/>
          <p:cNvSpPr/>
          <p:nvPr/>
        </p:nvSpPr>
        <p:spPr>
          <a:xfrm>
            <a:off x="0" y="0"/>
            <a:ext cx="9144000" cy="4419600"/>
          </a:xfrm>
          <a:prstGeom prst="wedgeRectCallout">
            <a:avLst>
              <a:gd fmla="val -20833" name="adj1"/>
              <a:gd fmla="val 625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rPr lang="zh-TW" sz="3600">
                <a:solidFill>
                  <a:schemeClr val="lt1"/>
                </a:solidFill>
                <a:latin typeface="Calibri"/>
                <a:ea typeface="Calibri"/>
                <a:cs typeface="Calibri"/>
                <a:sym typeface="Calibri"/>
              </a:rPr>
              <a:t>CTF- cryptography </a:t>
            </a:r>
          </a:p>
          <a:p>
            <a:pPr indent="0" lvl="0" marL="0" marR="0" rtl="0" algn="ctr">
              <a:spcBef>
                <a:spcPts val="0"/>
              </a:spcBef>
              <a:buNone/>
            </a:pPr>
            <a:r>
              <a:t/>
            </a:r>
            <a:endParaRPr sz="3600">
              <a:solidFill>
                <a:schemeClr val="lt1"/>
              </a:solidFill>
              <a:latin typeface="Calibri"/>
              <a:ea typeface="Calibri"/>
              <a:cs typeface="Calibri"/>
              <a:sym typeface="Calibri"/>
            </a:endParaRPr>
          </a:p>
          <a:p>
            <a:pPr indent="0" lvl="0" marL="0" marR="0" rtl="0" algn="ctr">
              <a:spcBef>
                <a:spcPts val="0"/>
              </a:spcBef>
              <a:buNone/>
            </a:pPr>
            <a:r>
              <a:rPr lang="zh-TW" sz="2700">
                <a:solidFill>
                  <a:schemeClr val="lt1"/>
                </a:solidFill>
                <a:latin typeface="Calibri"/>
                <a:ea typeface="Calibri"/>
                <a:cs typeface="Calibri"/>
                <a:sym typeface="Calibri"/>
              </a:rPr>
              <a:t>ABCTF 2016 : ceasar-salad-10</a:t>
            </a:r>
          </a:p>
          <a:p>
            <a:pPr indent="0" lvl="0" marL="0" marR="0" rtl="0" algn="ctr">
              <a:spcBef>
                <a:spcPts val="0"/>
              </a:spcBef>
              <a:buNone/>
            </a:pPr>
            <a:r>
              <a:t/>
            </a:r>
            <a:endParaRPr sz="2700">
              <a:solidFill>
                <a:schemeClr val="lt1"/>
              </a:solidFill>
              <a:latin typeface="Calibri"/>
              <a:ea typeface="Calibri"/>
              <a:cs typeface="Calibri"/>
              <a:sym typeface="Calibri"/>
            </a:endParaRPr>
          </a:p>
          <a:p>
            <a:pPr indent="0" lvl="0" marL="0" marR="0" rtl="0" algn="ctr">
              <a:spcBef>
                <a:spcPts val="0"/>
              </a:spcBef>
              <a:buNone/>
            </a:pPr>
            <a:r>
              <a:rPr b="1" lang="zh-TW" sz="1800">
                <a:solidFill>
                  <a:srgbClr val="FFFF00"/>
                </a:solidFill>
                <a:latin typeface="Calibri"/>
                <a:ea typeface="Calibri"/>
                <a:cs typeface="Calibri"/>
                <a:sym typeface="Calibri"/>
              </a:rPr>
              <a:t>https://github.com/ctfs/write-ups-2016/tree/master/abctf-2016/crypto/ceasar-salad-10</a:t>
            </a:r>
          </a:p>
        </p:txBody>
      </p:sp>
      <p:pic>
        <p:nvPicPr>
          <p:cNvPr id="198" name="Shape 198"/>
          <p:cNvPicPr preferRelativeResize="0"/>
          <p:nvPr>
            <p:ph idx="1" type="body"/>
          </p:nvPr>
        </p:nvPicPr>
        <p:blipFill rotWithShape="1">
          <a:blip r:embed="rId3">
            <a:alphaModFix/>
          </a:blip>
          <a:srcRect b="42558" l="4087" r="16899" t="28231"/>
          <a:stretch/>
        </p:blipFill>
        <p:spPr>
          <a:xfrm>
            <a:off x="876300" y="5006571"/>
            <a:ext cx="7886700" cy="15549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a:spcBef>
                <a:spcPts val="0"/>
              </a:spcBef>
              <a:buNone/>
            </a:pPr>
            <a:r>
              <a:rPr lang="zh-TW" sz="4800"/>
              <a:t>ABCTF 2016 : ceasar-salad-10</a:t>
            </a:r>
          </a:p>
        </p:txBody>
      </p:sp>
      <p:sp>
        <p:nvSpPr>
          <p:cNvPr id="204" name="Shape 204"/>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50800" lvl="0" marL="228600">
              <a:spcBef>
                <a:spcPts val="0"/>
              </a:spcBef>
              <a:buNone/>
            </a:pPr>
            <a:r>
              <a:rPr lang="zh-TW" sz="3000"/>
              <a:t>Most definitely the best salad around. Can you decrypt this for us? </a:t>
            </a:r>
          </a:p>
          <a:p>
            <a:pPr indent="-50800" lvl="0" marL="228600">
              <a:spcBef>
                <a:spcPts val="0"/>
              </a:spcBef>
              <a:buNone/>
            </a:pPr>
            <a:r>
              <a:t/>
            </a:r>
            <a:endParaRPr sz="3000"/>
          </a:p>
          <a:p>
            <a:pPr indent="-50800" lvl="0" marL="228600">
              <a:spcBef>
                <a:spcPts val="0"/>
              </a:spcBef>
              <a:buNone/>
            </a:pPr>
            <a:r>
              <a:rPr lang="zh-TW" sz="3000">
                <a:highlight>
                  <a:srgbClr val="9FC5E8"/>
                </a:highlight>
              </a:rPr>
              <a:t>xyzqc{t3_qelrdeq_t3_k33a3a_lk3_lc_qe3p3}</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ph idx="1" type="body"/>
          </p:nvPr>
        </p:nvPicPr>
        <p:blipFill rotWithShape="1">
          <a:blip r:embed="rId3">
            <a:alphaModFix/>
          </a:blip>
          <a:srcRect b="17182" l="9109" r="11464" t="7953"/>
          <a:stretch/>
        </p:blipFill>
        <p:spPr>
          <a:xfrm>
            <a:off x="809625" y="914401"/>
            <a:ext cx="7131491" cy="5638800"/>
          </a:xfrm>
          <a:prstGeom prst="rect">
            <a:avLst/>
          </a:prstGeom>
          <a:noFill/>
          <a:ln>
            <a:noFill/>
          </a:ln>
        </p:spPr>
      </p:pic>
      <p:sp>
        <p:nvSpPr>
          <p:cNvPr id="210" name="Shape 210"/>
          <p:cNvSpPr/>
          <p:nvPr/>
        </p:nvSpPr>
        <p:spPr>
          <a:xfrm>
            <a:off x="0" y="1"/>
            <a:ext cx="9144000" cy="685800"/>
          </a:xfrm>
          <a:prstGeom prst="wedgeRectCallout">
            <a:avLst>
              <a:gd fmla="val -20833" name="adj1"/>
              <a:gd fmla="val 62500" name="adj2"/>
            </a:avLst>
          </a:prstGeom>
          <a:solidFill>
            <a:srgbClr val="525252"/>
          </a:solidFill>
          <a:ln>
            <a:noFill/>
          </a:ln>
        </p:spPr>
        <p:txBody>
          <a:bodyPr anchorCtr="0" anchor="ctr"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解法一::使用線上工具:輸入看看</a:t>
            </a:r>
            <a:br>
              <a:rPr b="1" lang="zh-TW" sz="1800">
                <a:solidFill>
                  <a:schemeClr val="lt1"/>
                </a:solidFill>
                <a:latin typeface="Calibri"/>
                <a:ea typeface="Calibri"/>
                <a:cs typeface="Calibri"/>
                <a:sym typeface="Calibri"/>
              </a:rPr>
            </a:br>
            <a:r>
              <a:rPr b="1" lang="zh-TW" sz="1800">
                <a:solidFill>
                  <a:schemeClr val="lt1"/>
                </a:solidFill>
                <a:latin typeface="Calibri"/>
                <a:ea typeface="Calibri"/>
                <a:cs typeface="Calibri"/>
                <a:sym typeface="Calibri"/>
              </a:rPr>
              <a:t>http://www.xarg.org/tools/caesar-cipher/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ph idx="1" type="body"/>
          </p:nvPr>
        </p:nvPicPr>
        <p:blipFill rotWithShape="1">
          <a:blip r:embed="rId3">
            <a:alphaModFix/>
          </a:blip>
          <a:srcRect b="5227" l="0" r="26922" t="6894"/>
          <a:stretch/>
        </p:blipFill>
        <p:spPr>
          <a:xfrm>
            <a:off x="91191" y="1151905"/>
            <a:ext cx="6037639" cy="5581403"/>
          </a:xfrm>
          <a:prstGeom prst="rect">
            <a:avLst/>
          </a:prstGeom>
          <a:noFill/>
          <a:ln>
            <a:noFill/>
          </a:ln>
        </p:spPr>
      </p:pic>
      <p:sp>
        <p:nvSpPr>
          <p:cNvPr id="216" name="Shape 216"/>
          <p:cNvSpPr/>
          <p:nvPr/>
        </p:nvSpPr>
        <p:spPr>
          <a:xfrm>
            <a:off x="0" y="0"/>
            <a:ext cx="9144000" cy="973775"/>
          </a:xfrm>
          <a:prstGeom prst="wedgeRectCallout">
            <a:avLst>
              <a:gd fmla="val -20833" name="adj1"/>
              <a:gd fmla="val 62500" name="adj2"/>
            </a:avLst>
          </a:prstGeom>
          <a:solidFill>
            <a:srgbClr val="525252"/>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解法二::暴力破解法</a:t>
            </a:r>
          </a:p>
          <a:p>
            <a:pPr indent="0" lvl="0" marL="0" marR="0" rtl="0" algn="l">
              <a:spcBef>
                <a:spcPts val="0"/>
              </a:spcBef>
              <a:buNone/>
            </a:pPr>
            <a:r>
              <a:rPr b="1" lang="zh-TW" sz="2000">
                <a:solidFill>
                  <a:schemeClr val="lt1"/>
                </a:solidFill>
                <a:latin typeface="Calibri"/>
                <a:ea typeface="Calibri"/>
                <a:cs typeface="Calibri"/>
                <a:sym typeface="Calibri"/>
              </a:rPr>
              <a:t>https://planetcalc.com/1434/</a:t>
            </a:r>
          </a:p>
        </p:txBody>
      </p:sp>
      <p:pic>
        <p:nvPicPr>
          <p:cNvPr id="217" name="Shape 217"/>
          <p:cNvPicPr preferRelativeResize="0"/>
          <p:nvPr/>
        </p:nvPicPr>
        <p:blipFill rotWithShape="1">
          <a:blip r:embed="rId4">
            <a:alphaModFix/>
          </a:blip>
          <a:srcRect b="0" l="0" r="0" t="0"/>
          <a:stretch/>
        </p:blipFill>
        <p:spPr>
          <a:xfrm>
            <a:off x="4869986" y="0"/>
            <a:ext cx="4274014" cy="6733308"/>
          </a:xfrm>
          <a:prstGeom prst="rect">
            <a:avLst/>
          </a:prstGeom>
          <a:noFill/>
          <a:ln>
            <a:noFill/>
          </a:ln>
        </p:spPr>
      </p:pic>
      <p:sp>
        <p:nvSpPr>
          <p:cNvPr id="218" name="Shape 218"/>
          <p:cNvSpPr/>
          <p:nvPr/>
        </p:nvSpPr>
        <p:spPr>
          <a:xfrm>
            <a:off x="301175" y="2704934"/>
            <a:ext cx="4267637" cy="1323439"/>
          </a:xfrm>
          <a:prstGeom prst="rect">
            <a:avLst/>
          </a:prstGeom>
          <a:solidFill>
            <a:srgbClr val="833C0B"/>
          </a:solidFill>
          <a:ln>
            <a:noFill/>
          </a:ln>
        </p:spPr>
        <p:txBody>
          <a:bodyPr anchorCtr="0" anchor="t" bIns="45700" lIns="91425" rIns="91425" wrap="square" tIns="45700">
            <a:noAutofit/>
          </a:bodyPr>
          <a:lstStyle/>
          <a:p>
            <a:pPr indent="0" lvl="0" marL="0" marR="0" rtl="0" algn="l">
              <a:spcBef>
                <a:spcPts val="0"/>
              </a:spcBef>
              <a:buNone/>
            </a:pPr>
            <a:r>
              <a:rPr b="1" lang="zh-TW" sz="2000">
                <a:solidFill>
                  <a:schemeClr val="lt1"/>
                </a:solidFill>
                <a:latin typeface="Calibri"/>
                <a:ea typeface="Calibri"/>
                <a:cs typeface="Calibri"/>
                <a:sym typeface="Calibri"/>
              </a:rPr>
              <a:t>暴力破解法[窮舉法]</a:t>
            </a:r>
          </a:p>
          <a:p>
            <a:pPr indent="0" lvl="0" marL="0" marR="0" rtl="0" algn="l">
              <a:spcBef>
                <a:spcPts val="0"/>
              </a:spcBef>
              <a:buNone/>
            </a:pPr>
            <a:r>
              <a:rPr b="1" lang="zh-TW" sz="4000">
                <a:solidFill>
                  <a:schemeClr val="lt1"/>
                </a:solidFill>
                <a:latin typeface="Calibri"/>
                <a:ea typeface="Calibri"/>
                <a:cs typeface="Calibri"/>
                <a:sym typeface="Calibri"/>
              </a:rPr>
              <a:t>Brute Force</a:t>
            </a:r>
          </a:p>
          <a:p>
            <a:pPr indent="0" lvl="0" marL="0" marR="0" rtl="0" algn="l">
              <a:spcBef>
                <a:spcPts val="0"/>
              </a:spcBef>
              <a:buNone/>
            </a:pPr>
            <a:r>
              <a:rPr b="1" lang="zh-TW" sz="2000">
                <a:solidFill>
                  <a:schemeClr val="lt1"/>
                </a:solidFill>
                <a:latin typeface="Calibri"/>
                <a:ea typeface="Calibri"/>
                <a:cs typeface="Calibri"/>
                <a:sym typeface="Calibri"/>
              </a:rPr>
              <a:t>把所有可能的方法都執行看看</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 type="body"/>
          </p:nvPr>
        </p:nvSpPr>
        <p:spPr>
          <a:xfrm>
            <a:off x="696569" y="3551632"/>
            <a:ext cx="1367028" cy="674465"/>
          </a:xfrm>
          <a:prstGeom prst="rect">
            <a:avLst/>
          </a:prstGeom>
          <a:solidFill>
            <a:srgbClr val="FFFF00"/>
          </a:solidFill>
          <a:ln>
            <a:noFill/>
          </a:ln>
        </p:spPr>
        <p:txBody>
          <a:bodyPr anchorCtr="0" anchor="t" bIns="45700" lIns="91425" rIns="91425" wrap="square" tIns="45700">
            <a:noAutofit/>
          </a:bodyPr>
          <a:lstStyle/>
          <a:p>
            <a:pPr indent="-257175" lvl="0" marL="0" marR="0" rtl="0" algn="l">
              <a:lnSpc>
                <a:spcPct val="90000"/>
              </a:lnSpc>
              <a:spcBef>
                <a:spcPts val="0"/>
              </a:spcBef>
              <a:buClr>
                <a:schemeClr val="dk1"/>
              </a:buClr>
              <a:buSzPts val="4050"/>
              <a:buFont typeface="Arial"/>
              <a:buNone/>
            </a:pPr>
            <a:r>
              <a:rPr b="0" i="0" lang="zh-TW" sz="4050" u="none" cap="none" strike="noStrike">
                <a:solidFill>
                  <a:schemeClr val="dk1"/>
                </a:solidFill>
                <a:latin typeface="Calibri"/>
                <a:ea typeface="Calibri"/>
                <a:cs typeface="Calibri"/>
                <a:sym typeface="Calibri"/>
              </a:rPr>
              <a:t>xyzqc</a:t>
            </a:r>
          </a:p>
        </p:txBody>
      </p:sp>
      <p:sp>
        <p:nvSpPr>
          <p:cNvPr id="224" name="Shape 224"/>
          <p:cNvSpPr/>
          <p:nvPr/>
        </p:nvSpPr>
        <p:spPr>
          <a:xfrm>
            <a:off x="628650" y="4833551"/>
            <a:ext cx="1367028" cy="715581"/>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lang="zh-TW" sz="4050">
                <a:solidFill>
                  <a:schemeClr val="dk1"/>
                </a:solidFill>
                <a:latin typeface="Calibri"/>
                <a:ea typeface="Calibri"/>
                <a:cs typeface="Calibri"/>
                <a:sym typeface="Calibri"/>
              </a:rPr>
              <a:t>abctf</a:t>
            </a:r>
          </a:p>
        </p:txBody>
      </p:sp>
      <p:sp>
        <p:nvSpPr>
          <p:cNvPr id="225" name="Shape 225"/>
          <p:cNvSpPr/>
          <p:nvPr/>
        </p:nvSpPr>
        <p:spPr>
          <a:xfrm>
            <a:off x="1131570" y="4293108"/>
            <a:ext cx="363474" cy="540443"/>
          </a:xfrm>
          <a:prstGeom prst="up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226" name="Shape 226"/>
          <p:cNvSpPr/>
          <p:nvPr/>
        </p:nvSpPr>
        <p:spPr>
          <a:xfrm>
            <a:off x="696570" y="2319061"/>
            <a:ext cx="1653979" cy="461665"/>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abctf{FLAG}</a:t>
            </a:r>
          </a:p>
        </p:txBody>
      </p:sp>
      <p:sp>
        <p:nvSpPr>
          <p:cNvPr id="227" name="Shape 227"/>
          <p:cNvSpPr/>
          <p:nvPr/>
        </p:nvSpPr>
        <p:spPr>
          <a:xfrm>
            <a:off x="696569" y="1277682"/>
            <a:ext cx="5715732" cy="461665"/>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xyzqc{t3_qelrdeq_t3_k33a3a_lk3_lc_qe3p3}</a:t>
            </a:r>
          </a:p>
        </p:txBody>
      </p:sp>
      <p:sp>
        <p:nvSpPr>
          <p:cNvPr id="228" name="Shape 228"/>
          <p:cNvSpPr/>
          <p:nvPr/>
        </p:nvSpPr>
        <p:spPr>
          <a:xfrm>
            <a:off x="1170259" y="1778618"/>
            <a:ext cx="363474" cy="540443"/>
          </a:xfrm>
          <a:prstGeom prst="up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229" name="Shape 229"/>
          <p:cNvSpPr/>
          <p:nvPr/>
        </p:nvSpPr>
        <p:spPr>
          <a:xfrm>
            <a:off x="0" y="3019490"/>
            <a:ext cx="9144000" cy="323165"/>
          </a:xfrm>
          <a:prstGeom prst="rect">
            <a:avLst/>
          </a:prstGeom>
          <a:solidFill>
            <a:schemeClr val="dk1"/>
          </a:solidFill>
          <a:ln>
            <a:noFill/>
          </a:ln>
        </p:spPr>
        <p:txBody>
          <a:bodyPr anchorCtr="0" anchor="t" bIns="45700" lIns="91425" rIns="91425" wrap="square" tIns="45700">
            <a:noAutofit/>
          </a:bodyPr>
          <a:lstStyle/>
          <a:p>
            <a:pPr indent="0" lvl="0" marL="0" marR="0" rtl="0" algn="r">
              <a:spcBef>
                <a:spcPts val="0"/>
              </a:spcBef>
              <a:buNone/>
            </a:pPr>
            <a:r>
              <a:rPr b="1" lang="zh-TW" sz="1500">
                <a:solidFill>
                  <a:schemeClr val="lt1"/>
                </a:solidFill>
                <a:latin typeface="Calibri"/>
                <a:ea typeface="Calibri"/>
                <a:cs typeface="Calibri"/>
                <a:sym typeface="Calibri"/>
              </a:rPr>
              <a:t>https://kimiyuki.net/blog/2016/07/23/abctf-2016/</a:t>
            </a:r>
          </a:p>
        </p:txBody>
      </p:sp>
      <p:sp>
        <p:nvSpPr>
          <p:cNvPr id="230" name="Shape 230"/>
          <p:cNvSpPr/>
          <p:nvPr/>
        </p:nvSpPr>
        <p:spPr>
          <a:xfrm>
            <a:off x="3944246" y="3900693"/>
            <a:ext cx="4263860" cy="4154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t3_qelrdeq_t3_k33a3a_lk3_lc_qe3p3</a:t>
            </a:r>
          </a:p>
        </p:txBody>
      </p:sp>
      <p:sp>
        <p:nvSpPr>
          <p:cNvPr id="231" name="Shape 231"/>
          <p:cNvSpPr/>
          <p:nvPr/>
        </p:nvSpPr>
        <p:spPr>
          <a:xfrm>
            <a:off x="3992252" y="4790143"/>
            <a:ext cx="4604850" cy="4154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w3_thought_w3_n33d3d_on3_of_th3s3</a:t>
            </a:r>
          </a:p>
        </p:txBody>
      </p:sp>
      <p:sp>
        <p:nvSpPr>
          <p:cNvPr id="232" name="Shape 232"/>
          <p:cNvSpPr/>
          <p:nvPr/>
        </p:nvSpPr>
        <p:spPr>
          <a:xfrm>
            <a:off x="5616702" y="4389120"/>
            <a:ext cx="315468" cy="444431"/>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233" name="Shape 233"/>
          <p:cNvSpPr/>
          <p:nvPr/>
        </p:nvSpPr>
        <p:spPr>
          <a:xfrm>
            <a:off x="2203157" y="4285438"/>
            <a:ext cx="160973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dk1"/>
                </a:solidFill>
                <a:latin typeface="Titillium Web"/>
                <a:ea typeface="Titillium Web"/>
                <a:cs typeface="Titillium Web"/>
                <a:sym typeface="Titillium Web"/>
              </a:rPr>
              <a:t>Caesar cipher</a:t>
            </a:r>
          </a:p>
        </p:txBody>
      </p:sp>
      <p:sp>
        <p:nvSpPr>
          <p:cNvPr id="234" name="Shape 234"/>
          <p:cNvSpPr/>
          <p:nvPr/>
        </p:nvSpPr>
        <p:spPr>
          <a:xfrm>
            <a:off x="2203158" y="4847851"/>
            <a:ext cx="614335" cy="30008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350">
                <a:solidFill>
                  <a:schemeClr val="dk1"/>
                </a:solidFill>
                <a:latin typeface="Calibri"/>
                <a:ea typeface="Calibri"/>
                <a:cs typeface="Calibri"/>
                <a:sym typeface="Calibri"/>
              </a:rPr>
              <a:t>ROT-3</a:t>
            </a:r>
          </a:p>
        </p:txBody>
      </p:sp>
      <p:sp>
        <p:nvSpPr>
          <p:cNvPr id="235" name="Shape 235"/>
          <p:cNvSpPr/>
          <p:nvPr/>
        </p:nvSpPr>
        <p:spPr>
          <a:xfrm>
            <a:off x="2203158" y="5483386"/>
            <a:ext cx="3316549" cy="30008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350">
                <a:solidFill>
                  <a:schemeClr val="dk1"/>
                </a:solidFill>
                <a:latin typeface="Calibri"/>
                <a:ea typeface="Calibri"/>
                <a:cs typeface="Calibri"/>
                <a:sym typeface="Calibri"/>
              </a:rPr>
              <a:t>https://en.wikipedia.org/wiki/Caesar_cipher</a:t>
            </a:r>
          </a:p>
        </p:txBody>
      </p:sp>
      <p:sp>
        <p:nvSpPr>
          <p:cNvPr id="236" name="Shape 236"/>
          <p:cNvSpPr/>
          <p:nvPr/>
        </p:nvSpPr>
        <p:spPr>
          <a:xfrm>
            <a:off x="0" y="1"/>
            <a:ext cx="9144000" cy="685800"/>
          </a:xfrm>
          <a:prstGeom prst="wedgeRectCallout">
            <a:avLst>
              <a:gd fmla="val -20833" name="adj1"/>
              <a:gd fmla="val 62500" name="adj2"/>
            </a:avLst>
          </a:prstGeom>
          <a:solidFill>
            <a:srgbClr val="525252"/>
          </a:solidFill>
          <a:ln>
            <a:noFill/>
          </a:ln>
        </p:spPr>
        <p:txBody>
          <a:bodyPr anchorCtr="0" anchor="ctr"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解法三::直覺法</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ctrTitle"/>
          </p:nvPr>
        </p:nvSpPr>
        <p:spPr>
          <a:xfrm>
            <a:off x="172995" y="0"/>
            <a:ext cx="8219303" cy="967946"/>
          </a:xfrm>
          <a:prstGeom prst="rect">
            <a:avLst/>
          </a:prstGeom>
          <a:noFill/>
          <a:ln>
            <a:noFill/>
          </a:ln>
        </p:spPr>
        <p:txBody>
          <a:bodyPr anchorCtr="0" anchor="b" bIns="45700" lIns="91425" rIns="91425" wrap="square" tIns="45700">
            <a:noAutofit/>
          </a:bodyPr>
          <a:lstStyle/>
          <a:p>
            <a:pPr indent="-381000" lvl="0" marL="0" marR="0" rtl="0" algn="ctr">
              <a:lnSpc>
                <a:spcPct val="90000"/>
              </a:lnSpc>
              <a:spcBef>
                <a:spcPts val="0"/>
              </a:spcBef>
              <a:buClr>
                <a:schemeClr val="dk1"/>
              </a:buClr>
              <a:buSzPts val="6000"/>
              <a:buFont typeface="Calibri"/>
              <a:buNone/>
            </a:pPr>
            <a:r>
              <a:rPr b="0" i="0" lang="zh-TW" sz="6000" u="none" cap="none" strike="noStrike">
                <a:solidFill>
                  <a:schemeClr val="dk1"/>
                </a:solidFill>
                <a:latin typeface="Calibri"/>
                <a:ea typeface="Calibri"/>
                <a:cs typeface="Calibri"/>
                <a:sym typeface="Calibri"/>
              </a:rPr>
              <a:t>破密分析-</a:t>
            </a:r>
            <a:r>
              <a:rPr b="0" i="0" lang="zh-TW" sz="3100" u="none" cap="none" strike="noStrike">
                <a:solidFill>
                  <a:schemeClr val="dk1"/>
                </a:solidFill>
                <a:latin typeface="Calibri"/>
                <a:ea typeface="Calibri"/>
                <a:cs typeface="Calibri"/>
                <a:sym typeface="Calibri"/>
              </a:rPr>
              <a:t>從古典密碼學到現代密碼學</a:t>
            </a:r>
          </a:p>
        </p:txBody>
      </p:sp>
      <p:sp>
        <p:nvSpPr>
          <p:cNvPr id="91" name="Shape 91"/>
          <p:cNvSpPr txBox="1"/>
          <p:nvPr>
            <p:ph idx="1" type="subTitle"/>
          </p:nvPr>
        </p:nvSpPr>
        <p:spPr>
          <a:xfrm>
            <a:off x="1143000" y="3602038"/>
            <a:ext cx="6858000" cy="871108"/>
          </a:xfrm>
          <a:prstGeom prst="rect">
            <a:avLst/>
          </a:prstGeom>
          <a:noFill/>
          <a:ln>
            <a:noFill/>
          </a:ln>
        </p:spPr>
        <p:txBody>
          <a:bodyPr anchorCtr="0" anchor="t" bIns="45700" lIns="91425" rIns="91425" wrap="square" tIns="45700">
            <a:noAutofit/>
          </a:bodyPr>
          <a:lstStyle/>
          <a:p>
            <a:pPr indent="-152400" lvl="0" marL="0" marR="0" rtl="0" algn="ctr">
              <a:lnSpc>
                <a:spcPct val="80000"/>
              </a:lnSpc>
              <a:spcBef>
                <a:spcPts val="0"/>
              </a:spcBef>
              <a:spcAft>
                <a:spcPts val="0"/>
              </a:spcAft>
              <a:buClr>
                <a:schemeClr val="dk1"/>
              </a:buClr>
              <a:buSzPts val="2400"/>
              <a:buFont typeface="Arial"/>
              <a:buNone/>
            </a:pPr>
            <a:r>
              <a:rPr b="0" i="0" lang="zh-TW" sz="2400" u="none" cap="none" strike="noStrike">
                <a:solidFill>
                  <a:schemeClr val="dk1"/>
                </a:solidFill>
                <a:latin typeface="Calibri"/>
                <a:ea typeface="Calibri"/>
                <a:cs typeface="Calibri"/>
                <a:sym typeface="Calibri"/>
              </a:rPr>
              <a:t>Cryptanalysis</a:t>
            </a:r>
          </a:p>
          <a:p>
            <a:pPr indent="-152400" lvl="0" marL="0" marR="0" rtl="0" algn="ctr">
              <a:lnSpc>
                <a:spcPct val="80000"/>
              </a:lnSpc>
              <a:spcBef>
                <a:spcPts val="1000"/>
              </a:spcBef>
              <a:buClr>
                <a:schemeClr val="dk1"/>
              </a:buClr>
              <a:buSzPts val="2400"/>
              <a:buFont typeface="Arial"/>
              <a:buNone/>
            </a:pPr>
            <a:r>
              <a:rPr b="0" i="0" lang="zh-TW" sz="2400" u="none" cap="none" strike="noStrike">
                <a:solidFill>
                  <a:schemeClr val="dk1"/>
                </a:solidFill>
                <a:latin typeface="Calibri"/>
                <a:ea typeface="Calibri"/>
                <a:cs typeface="Calibri"/>
                <a:sym typeface="Calibri"/>
              </a:rPr>
              <a:t>Kryptós + analýein</a:t>
            </a:r>
          </a:p>
        </p:txBody>
      </p:sp>
      <p:pic>
        <p:nvPicPr>
          <p:cNvPr id="92" name="Shape 92"/>
          <p:cNvPicPr preferRelativeResize="0"/>
          <p:nvPr/>
        </p:nvPicPr>
        <p:blipFill rotWithShape="1">
          <a:blip r:embed="rId3">
            <a:alphaModFix/>
          </a:blip>
          <a:srcRect b="0" l="0" r="0" t="0"/>
          <a:stretch/>
        </p:blipFill>
        <p:spPr>
          <a:xfrm>
            <a:off x="0" y="881620"/>
            <a:ext cx="9144000" cy="792310"/>
          </a:xfrm>
          <a:prstGeom prst="rect">
            <a:avLst/>
          </a:prstGeom>
          <a:noFill/>
          <a:ln>
            <a:noFill/>
          </a:ln>
        </p:spPr>
      </p:pic>
      <p:sp>
        <p:nvSpPr>
          <p:cNvPr id="93" name="Shape 93"/>
          <p:cNvSpPr/>
          <p:nvPr/>
        </p:nvSpPr>
        <p:spPr>
          <a:xfrm>
            <a:off x="1673828" y="2745304"/>
            <a:ext cx="5827236" cy="769441"/>
          </a:xfrm>
          <a:prstGeom prst="rect">
            <a:avLst/>
          </a:prstGeom>
          <a:solidFill>
            <a:srgbClr val="00B0F0"/>
          </a:solidFill>
          <a:ln>
            <a:noFill/>
          </a:ln>
        </p:spPr>
        <p:txBody>
          <a:bodyPr anchorCtr="0" anchor="t" bIns="45700" lIns="91425" rIns="91425" wrap="square" tIns="45700">
            <a:noAutofit/>
          </a:bodyPr>
          <a:lstStyle/>
          <a:p>
            <a:pPr indent="0" lvl="0" marL="0" marR="0" rtl="0" algn="l">
              <a:spcBef>
                <a:spcPts val="0"/>
              </a:spcBef>
              <a:buNone/>
            </a:pPr>
            <a:r>
              <a:rPr b="1" i="0" lang="zh-TW" sz="4400" u="none" cap="none" strike="noStrike">
                <a:solidFill>
                  <a:schemeClr val="lt1"/>
                </a:solidFill>
                <a:latin typeface="Calibri"/>
                <a:ea typeface="Calibri"/>
                <a:cs typeface="Calibri"/>
                <a:sym typeface="Calibri"/>
              </a:rPr>
              <a:t>古典密碼及其破密分析</a:t>
            </a:r>
          </a:p>
        </p:txBody>
      </p:sp>
      <p:pic>
        <p:nvPicPr>
          <p:cNvPr id="94" name="Shape 94"/>
          <p:cNvPicPr preferRelativeResize="0"/>
          <p:nvPr/>
        </p:nvPicPr>
        <p:blipFill rotWithShape="1">
          <a:blip r:embed="rId4">
            <a:alphaModFix/>
          </a:blip>
          <a:srcRect b="0" l="0" r="0" t="0"/>
          <a:stretch/>
        </p:blipFill>
        <p:spPr>
          <a:xfrm>
            <a:off x="5856063" y="4782975"/>
            <a:ext cx="3066554" cy="18228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 type="body"/>
          </p:nvPr>
        </p:nvSpPr>
        <p:spPr>
          <a:xfrm>
            <a:off x="504875" y="2388466"/>
            <a:ext cx="7886700" cy="400145"/>
          </a:xfrm>
          <a:prstGeom prst="rect">
            <a:avLst/>
          </a:prstGeom>
          <a:solidFill>
            <a:srgbClr val="E1EFD8"/>
          </a:solidFill>
          <a:ln>
            <a:noFill/>
          </a:ln>
        </p:spPr>
        <p:txBody>
          <a:bodyPr anchorCtr="0" anchor="t" bIns="45700" lIns="91425" rIns="91425" wrap="square" tIns="45700">
            <a:noAutofit/>
          </a:bodyPr>
          <a:lstStyle/>
          <a:p>
            <a:pPr indent="-137795" lvl="0" marL="0" marR="0" rtl="0" algn="l">
              <a:lnSpc>
                <a:spcPct val="70000"/>
              </a:lnSpc>
              <a:spcBef>
                <a:spcPts val="0"/>
              </a:spcBef>
              <a:buClr>
                <a:schemeClr val="dk1"/>
              </a:buClr>
              <a:buSzPts val="2170"/>
              <a:buFont typeface="Arial"/>
              <a:buNone/>
            </a:pPr>
            <a:r>
              <a:rPr b="0" i="0" lang="zh-TW" sz="2170" u="none" cap="none" strike="noStrike">
                <a:solidFill>
                  <a:schemeClr val="dk1"/>
                </a:solidFill>
                <a:latin typeface="Calibri"/>
                <a:ea typeface="Calibri"/>
                <a:cs typeface="Calibri"/>
                <a:sym typeface="Calibri"/>
              </a:rPr>
              <a:t>echo 'xyzqc{t3_qelrdeq_t3_k33a3a_lk3_lc_qe3p3}' | </a:t>
            </a:r>
            <a:r>
              <a:rPr b="1" i="0" lang="zh-TW" sz="2170" u="none" cap="none" strike="noStrike">
                <a:solidFill>
                  <a:srgbClr val="FF0000"/>
                </a:solidFill>
                <a:latin typeface="Calibri"/>
                <a:ea typeface="Calibri"/>
                <a:cs typeface="Calibri"/>
                <a:sym typeface="Calibri"/>
              </a:rPr>
              <a:t>tr x-za-w a-z</a:t>
            </a:r>
          </a:p>
        </p:txBody>
      </p:sp>
      <p:pic>
        <p:nvPicPr>
          <p:cNvPr id="242" name="Shape 242"/>
          <p:cNvPicPr preferRelativeResize="0"/>
          <p:nvPr/>
        </p:nvPicPr>
        <p:blipFill rotWithShape="1">
          <a:blip r:embed="rId3">
            <a:alphaModFix/>
          </a:blip>
          <a:srcRect b="0" l="0" r="0" t="0"/>
          <a:stretch/>
        </p:blipFill>
        <p:spPr>
          <a:xfrm>
            <a:off x="504876" y="3650712"/>
            <a:ext cx="7626757" cy="695004"/>
          </a:xfrm>
          <a:prstGeom prst="rect">
            <a:avLst/>
          </a:prstGeom>
          <a:noFill/>
          <a:ln>
            <a:noFill/>
          </a:ln>
        </p:spPr>
      </p:pic>
      <p:sp>
        <p:nvSpPr>
          <p:cNvPr id="243" name="Shape 243"/>
          <p:cNvSpPr/>
          <p:nvPr/>
        </p:nvSpPr>
        <p:spPr>
          <a:xfrm>
            <a:off x="3504438" y="3051810"/>
            <a:ext cx="466344" cy="500634"/>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244" name="Shape 244"/>
          <p:cNvSpPr/>
          <p:nvPr/>
        </p:nvSpPr>
        <p:spPr>
          <a:xfrm>
            <a:off x="745483" y="4867841"/>
            <a:ext cx="1452642" cy="600164"/>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lang="zh-TW" sz="3300">
                <a:solidFill>
                  <a:schemeClr val="dk1"/>
                </a:solidFill>
                <a:latin typeface="Calibri"/>
                <a:ea typeface="Calibri"/>
                <a:cs typeface="Calibri"/>
                <a:sym typeface="Calibri"/>
              </a:rPr>
              <a:t>tr -help</a:t>
            </a:r>
          </a:p>
        </p:txBody>
      </p:sp>
      <p:sp>
        <p:nvSpPr>
          <p:cNvPr id="245" name="Shape 245"/>
          <p:cNvSpPr/>
          <p:nvPr/>
        </p:nvSpPr>
        <p:spPr>
          <a:xfrm>
            <a:off x="0" y="1"/>
            <a:ext cx="9144000" cy="685800"/>
          </a:xfrm>
          <a:prstGeom prst="wedgeRectCallout">
            <a:avLst>
              <a:gd fmla="val -20833" name="adj1"/>
              <a:gd fmla="val 62500" name="adj2"/>
            </a:avLst>
          </a:prstGeom>
          <a:solidFill>
            <a:srgbClr val="525252"/>
          </a:solidFill>
          <a:ln>
            <a:noFill/>
          </a:ln>
        </p:spPr>
        <p:txBody>
          <a:bodyPr anchorCtr="0" anchor="ctr" bIns="45700" lIns="91425" rIns="91425" wrap="square" tIns="45700">
            <a:noAutofit/>
          </a:bodyPr>
          <a:lstStyle/>
          <a:p>
            <a:pPr indent="0" lvl="0" marL="0" marR="0" rtl="0" algn="l">
              <a:spcBef>
                <a:spcPts val="0"/>
              </a:spcBef>
              <a:buNone/>
            </a:pPr>
            <a:r>
              <a:rPr b="1" lang="zh-TW" sz="2800">
                <a:solidFill>
                  <a:schemeClr val="lt1"/>
                </a:solidFill>
                <a:latin typeface="Calibri"/>
                <a:ea typeface="Calibri"/>
                <a:cs typeface="Calibri"/>
                <a:sym typeface="Calibri"/>
              </a:rPr>
              <a:t>解法四::使用tr指令</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p:nvPr/>
        </p:nvSpPr>
        <p:spPr>
          <a:xfrm>
            <a:off x="0" y="1"/>
            <a:ext cx="9144000" cy="685800"/>
          </a:xfrm>
          <a:prstGeom prst="wedgeRectCallout">
            <a:avLst>
              <a:gd fmla="val -20833" name="adj1"/>
              <a:gd fmla="val 62500" name="adj2"/>
            </a:avLst>
          </a:prstGeom>
          <a:solidFill>
            <a:srgbClr val="525252"/>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解法四::使用Python解解看</a:t>
            </a:r>
          </a:p>
        </p:txBody>
      </p:sp>
      <p:pic>
        <p:nvPicPr>
          <p:cNvPr id="251" name="Shape 251"/>
          <p:cNvPicPr preferRelativeResize="0"/>
          <p:nvPr/>
        </p:nvPicPr>
        <p:blipFill>
          <a:blip r:embed="rId3">
            <a:alphaModFix/>
          </a:blip>
          <a:stretch>
            <a:fillRect/>
          </a:stretch>
        </p:blipFill>
        <p:spPr>
          <a:xfrm>
            <a:off x="152400" y="1956776"/>
            <a:ext cx="8839200" cy="39638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1" type="body"/>
          </p:nvPr>
        </p:nvSpPr>
        <p:spPr>
          <a:xfrm>
            <a:off x="628650" y="523200"/>
            <a:ext cx="7886700" cy="5811600"/>
          </a:xfrm>
          <a:prstGeom prst="rect">
            <a:avLst/>
          </a:prstGeom>
        </p:spPr>
        <p:txBody>
          <a:bodyPr anchorCtr="0" anchor="t" bIns="91425" lIns="91425" rIns="91425" wrap="square" tIns="91425">
            <a:noAutofit/>
          </a:bodyPr>
          <a:lstStyle/>
          <a:p>
            <a:pPr indent="-120650" lvl="0" marL="228600">
              <a:spcBef>
                <a:spcPts val="0"/>
              </a:spcBef>
              <a:buClr>
                <a:schemeClr val="dk1"/>
              </a:buClr>
              <a:buSzPts val="1100"/>
              <a:buFont typeface="Arial"/>
              <a:buNone/>
            </a:pPr>
            <a:r>
              <a:rPr lang="zh-TW" sz="1200"/>
              <a:t>import string</a:t>
            </a:r>
          </a:p>
          <a:p>
            <a:pPr indent="-120650" lvl="0" marL="228600">
              <a:spcBef>
                <a:spcPts val="0"/>
              </a:spcBef>
              <a:buClr>
                <a:schemeClr val="dk1"/>
              </a:buClr>
              <a:buSzPts val="1100"/>
              <a:buFont typeface="Arial"/>
              <a:buNone/>
            </a:pPr>
            <a:r>
              <a:t/>
            </a:r>
            <a:endParaRPr sz="1200"/>
          </a:p>
          <a:p>
            <a:pPr indent="-120650" lvl="0" marL="228600">
              <a:spcBef>
                <a:spcPts val="0"/>
              </a:spcBef>
              <a:buClr>
                <a:schemeClr val="dk1"/>
              </a:buClr>
              <a:buSzPts val="1100"/>
              <a:buFont typeface="Arial"/>
              <a:buNone/>
            </a:pPr>
            <a:r>
              <a:rPr lang="zh-TW" sz="1200"/>
              <a:t>caesaralpha = "abcdefghijklmnopqrstuvwxyz0123456789"</a:t>
            </a:r>
          </a:p>
          <a:p>
            <a:pPr indent="-120650" lvl="0" marL="228600">
              <a:spcBef>
                <a:spcPts val="0"/>
              </a:spcBef>
              <a:buClr>
                <a:schemeClr val="dk1"/>
              </a:buClr>
              <a:buSzPts val="1100"/>
              <a:buFont typeface="Arial"/>
              <a:buNone/>
            </a:pPr>
            <a:r>
              <a:t/>
            </a:r>
            <a:endParaRPr sz="1200"/>
          </a:p>
          <a:p>
            <a:pPr indent="-120650" lvl="0" marL="228600">
              <a:spcBef>
                <a:spcPts val="0"/>
              </a:spcBef>
              <a:buClr>
                <a:schemeClr val="dk1"/>
              </a:buClr>
              <a:buSzPts val="1100"/>
              <a:buFont typeface="Arial"/>
              <a:buNone/>
            </a:pPr>
            <a:r>
              <a:rPr lang="zh-TW" sz="1200"/>
              <a:t>def caesar(input_string, rot):</a:t>
            </a:r>
          </a:p>
          <a:p>
            <a:pPr indent="-120650" lvl="0" marL="228600">
              <a:spcBef>
                <a:spcPts val="0"/>
              </a:spcBef>
              <a:buClr>
                <a:schemeClr val="dk1"/>
              </a:buClr>
              <a:buSzPts val="1100"/>
              <a:buFont typeface="Arial"/>
              <a:buNone/>
            </a:pPr>
            <a:r>
              <a:rPr lang="zh-TW" sz="1200"/>
              <a:t>    output_string = ""</a:t>
            </a:r>
          </a:p>
          <a:p>
            <a:pPr indent="-120650" lvl="0" marL="228600">
              <a:spcBef>
                <a:spcPts val="0"/>
              </a:spcBef>
              <a:buClr>
                <a:schemeClr val="dk1"/>
              </a:buClr>
              <a:buSzPts val="1100"/>
              <a:buFont typeface="Arial"/>
              <a:buNone/>
            </a:pPr>
            <a:r>
              <a:rPr lang="zh-TW" sz="1200"/>
              <a:t>    for i in range(len(input_string)):</a:t>
            </a:r>
          </a:p>
          <a:p>
            <a:pPr indent="-120650" lvl="0" marL="228600">
              <a:spcBef>
                <a:spcPts val="0"/>
              </a:spcBef>
              <a:buClr>
                <a:schemeClr val="dk1"/>
              </a:buClr>
              <a:buSzPts val="1100"/>
              <a:buFont typeface="Arial"/>
              <a:buNone/>
            </a:pPr>
            <a:r>
              <a:rPr lang="zh-TW" sz="1200"/>
              <a:t>        if input_string[i].isalnum():</a:t>
            </a:r>
          </a:p>
          <a:p>
            <a:pPr indent="-120650" lvl="0" marL="228600">
              <a:spcBef>
                <a:spcPts val="0"/>
              </a:spcBef>
              <a:buClr>
                <a:schemeClr val="dk1"/>
              </a:buClr>
              <a:buSzPts val="1100"/>
              <a:buFont typeface="Arial"/>
              <a:buNone/>
            </a:pPr>
            <a:r>
              <a:rPr lang="zh-TW" sz="1200"/>
              <a:t>            idx = (caesaralpha.find(input_string[i]) + rot) % len(caesaralpha)</a:t>
            </a:r>
          </a:p>
          <a:p>
            <a:pPr indent="-120650" lvl="0" marL="228600">
              <a:spcBef>
                <a:spcPts val="0"/>
              </a:spcBef>
              <a:buClr>
                <a:schemeClr val="dk1"/>
              </a:buClr>
              <a:buSzPts val="1100"/>
              <a:buFont typeface="Arial"/>
              <a:buNone/>
            </a:pPr>
            <a:r>
              <a:rPr lang="zh-TW" sz="1200"/>
              <a:t>            output_string += caesaralpha[idx]</a:t>
            </a:r>
          </a:p>
          <a:p>
            <a:pPr indent="-120650" lvl="0" marL="228600">
              <a:spcBef>
                <a:spcPts val="0"/>
              </a:spcBef>
              <a:buClr>
                <a:schemeClr val="dk1"/>
              </a:buClr>
              <a:buSzPts val="1100"/>
              <a:buFont typeface="Arial"/>
              <a:buNone/>
            </a:pPr>
            <a:r>
              <a:rPr lang="zh-TW" sz="1200"/>
              <a:t>        else:</a:t>
            </a:r>
          </a:p>
          <a:p>
            <a:pPr indent="-120650" lvl="0" marL="228600">
              <a:spcBef>
                <a:spcPts val="0"/>
              </a:spcBef>
              <a:buClr>
                <a:schemeClr val="dk1"/>
              </a:buClr>
              <a:buSzPts val="1100"/>
              <a:buFont typeface="Arial"/>
              <a:buNone/>
            </a:pPr>
            <a:r>
              <a:rPr lang="zh-TW" sz="1200"/>
              <a:t>            output_string += input_string[i]</a:t>
            </a:r>
          </a:p>
          <a:p>
            <a:pPr indent="-120650" lvl="0" marL="228600">
              <a:spcBef>
                <a:spcPts val="0"/>
              </a:spcBef>
              <a:buClr>
                <a:schemeClr val="dk1"/>
              </a:buClr>
              <a:buSzPts val="1100"/>
              <a:buFont typeface="Arial"/>
              <a:buNone/>
            </a:pPr>
            <a:r>
              <a:rPr lang="zh-TW" sz="1200"/>
              <a:t>    return output_string</a:t>
            </a:r>
          </a:p>
          <a:p>
            <a:pPr indent="-120650" lvl="0" marL="228600">
              <a:spcBef>
                <a:spcPts val="0"/>
              </a:spcBef>
              <a:buClr>
                <a:schemeClr val="dk1"/>
              </a:buClr>
              <a:buSzPts val="1100"/>
              <a:buFont typeface="Arial"/>
              <a:buNone/>
            </a:pPr>
            <a:r>
              <a:t/>
            </a:r>
            <a:endParaRPr sz="1200"/>
          </a:p>
          <a:p>
            <a:pPr indent="-120650" lvl="0" marL="228600">
              <a:spcBef>
                <a:spcPts val="0"/>
              </a:spcBef>
              <a:buClr>
                <a:schemeClr val="dk1"/>
              </a:buClr>
              <a:buSzPts val="1100"/>
              <a:buFont typeface="Arial"/>
              <a:buNone/>
            </a:pPr>
            <a:r>
              <a:rPr lang="zh-TW" sz="1200"/>
              <a:t>enc = '7sj-ighm-742q3w4t' # encrypt data</a:t>
            </a:r>
          </a:p>
          <a:p>
            <a:pPr indent="-120650" lvl="0" marL="228600">
              <a:spcBef>
                <a:spcPts val="0"/>
              </a:spcBef>
              <a:buClr>
                <a:schemeClr val="dk1"/>
              </a:buClr>
              <a:buSzPts val="1100"/>
              <a:buFont typeface="Arial"/>
              <a:buNone/>
            </a:pPr>
            <a:r>
              <a:t/>
            </a:r>
            <a:endParaRPr sz="1200"/>
          </a:p>
          <a:p>
            <a:pPr indent="-120650" lvl="0" marL="228600">
              <a:spcBef>
                <a:spcPts val="0"/>
              </a:spcBef>
              <a:buClr>
                <a:schemeClr val="dk1"/>
              </a:buClr>
              <a:buSzPts val="1100"/>
              <a:buFont typeface="Arial"/>
              <a:buNone/>
            </a:pPr>
            <a:r>
              <a:rPr lang="zh-TW" sz="1200"/>
              <a:t>for i in range(len(caesaralpha)):</a:t>
            </a:r>
          </a:p>
          <a:p>
            <a:pPr indent="-120650" lvl="0" marL="228600">
              <a:spcBef>
                <a:spcPts val="0"/>
              </a:spcBef>
              <a:buClr>
                <a:schemeClr val="dk1"/>
              </a:buClr>
              <a:buSzPts val="1100"/>
              <a:buFont typeface="Arial"/>
              <a:buNone/>
            </a:pPr>
            <a:r>
              <a:rPr lang="zh-TW" sz="1200"/>
              <a:t>    print caesar(enc, i)</a:t>
            </a:r>
          </a:p>
          <a:p>
            <a:pPr indent="-120650" lvl="0" marL="228600">
              <a:spcBef>
                <a:spcPts val="0"/>
              </a:spcBef>
              <a:buClr>
                <a:schemeClr val="dk1"/>
              </a:buClr>
              <a:buSzPts val="1100"/>
              <a:buFont typeface="Arial"/>
              <a:buNone/>
            </a:pPr>
            <a:r>
              <a:t/>
            </a:r>
            <a:endParaRPr sz="1200"/>
          </a:p>
          <a:p>
            <a:pPr indent="-50800" lvl="0" marL="228600">
              <a:spcBef>
                <a:spcPts val="0"/>
              </a:spcBef>
              <a:buNone/>
            </a:pPr>
            <a:r>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62" name="Shape 262"/>
          <p:cNvSpPr/>
          <p:nvPr/>
        </p:nvSpPr>
        <p:spPr>
          <a:xfrm>
            <a:off x="0" y="-1"/>
            <a:ext cx="9144000" cy="376237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ctr">
              <a:spcBef>
                <a:spcPts val="0"/>
              </a:spcBef>
              <a:buNone/>
            </a:pPr>
            <a:r>
              <a:rPr lang="zh-TW" sz="3600">
                <a:solidFill>
                  <a:schemeClr val="lt1"/>
                </a:solidFill>
                <a:latin typeface="Calibri"/>
                <a:ea typeface="Calibri"/>
                <a:cs typeface="Calibri"/>
                <a:sym typeface="Calibri"/>
              </a:rPr>
              <a:t>Your Turn</a:t>
            </a:r>
          </a:p>
          <a:p>
            <a:pPr indent="0" lvl="0" marL="0" marR="0" rtl="0" algn="ctr">
              <a:spcBef>
                <a:spcPts val="0"/>
              </a:spcBef>
              <a:buNone/>
            </a:pPr>
            <a:r>
              <a:t/>
            </a:r>
            <a:endParaRPr sz="3600">
              <a:solidFill>
                <a:schemeClr val="lt1"/>
              </a:solidFill>
              <a:latin typeface="Calibri"/>
              <a:ea typeface="Calibri"/>
              <a:cs typeface="Calibri"/>
              <a:sym typeface="Calibri"/>
            </a:endParaRPr>
          </a:p>
          <a:p>
            <a:pPr indent="0" lvl="0" marL="0" marR="0" rtl="0" algn="ctr">
              <a:spcBef>
                <a:spcPts val="0"/>
              </a:spcBef>
              <a:buNone/>
            </a:pPr>
            <a:r>
              <a:rPr lang="zh-TW" sz="2800">
                <a:solidFill>
                  <a:schemeClr val="lt1"/>
                </a:solidFill>
                <a:latin typeface="Calibri"/>
                <a:ea typeface="Calibri"/>
                <a:cs typeface="Calibri"/>
                <a:sym typeface="Calibri"/>
              </a:rPr>
              <a:t>UFO CTF School 2016 : rotate-it-25</a:t>
            </a:r>
          </a:p>
          <a:p>
            <a:pPr indent="0" lvl="0" marL="0" marR="0" rtl="0" algn="ctr">
              <a:spcBef>
                <a:spcPts val="0"/>
              </a:spcBef>
              <a:buNone/>
            </a:pPr>
            <a:r>
              <a:t/>
            </a:r>
            <a:endParaRPr sz="1800">
              <a:solidFill>
                <a:schemeClr val="lt1"/>
              </a:solidFill>
              <a:latin typeface="Calibri"/>
              <a:ea typeface="Calibri"/>
              <a:cs typeface="Calibri"/>
              <a:sym typeface="Calibri"/>
            </a:endParaRPr>
          </a:p>
          <a:p>
            <a:pPr indent="0" lvl="0" marL="0" marR="0" rtl="0" algn="ctr">
              <a:spcBef>
                <a:spcPts val="0"/>
              </a:spcBef>
              <a:buNone/>
            </a:pPr>
            <a:r>
              <a:rPr lang="zh-TW" sz="1400">
                <a:solidFill>
                  <a:schemeClr val="lt1"/>
                </a:solidFill>
                <a:latin typeface="Calibri"/>
                <a:ea typeface="Calibri"/>
                <a:cs typeface="Calibri"/>
                <a:sym typeface="Calibri"/>
              </a:rPr>
              <a:t>https://github.com/ctfs/write-ups-2016/tree/master/ufo-ctf-school-2016/crypto/rotate-it-25</a:t>
            </a:r>
          </a:p>
        </p:txBody>
      </p:sp>
      <p:pic>
        <p:nvPicPr>
          <p:cNvPr id="263" name="Shape 263"/>
          <p:cNvPicPr preferRelativeResize="0"/>
          <p:nvPr/>
        </p:nvPicPr>
        <p:blipFill rotWithShape="1">
          <a:blip r:embed="rId3">
            <a:alphaModFix/>
          </a:blip>
          <a:srcRect b="0" l="0" r="0" t="0"/>
          <a:stretch/>
        </p:blipFill>
        <p:spPr>
          <a:xfrm>
            <a:off x="251158" y="4269314"/>
            <a:ext cx="8641684" cy="1469034"/>
          </a:xfrm>
          <a:prstGeom prst="rect">
            <a:avLst/>
          </a:prstGeom>
          <a:noFill/>
          <a:ln>
            <a:noFill/>
          </a:ln>
        </p:spPr>
      </p:pic>
      <p:sp>
        <p:nvSpPr>
          <p:cNvPr id="264" name="Shape 264"/>
          <p:cNvSpPr/>
          <p:nvPr/>
        </p:nvSpPr>
        <p:spPr>
          <a:xfrm>
            <a:off x="2157991" y="5829795"/>
            <a:ext cx="3972562"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3600">
                <a:solidFill>
                  <a:schemeClr val="dk1"/>
                </a:solidFill>
                <a:latin typeface="Calibri"/>
                <a:ea typeface="Calibri"/>
                <a:cs typeface="Calibri"/>
                <a:sym typeface="Calibri"/>
              </a:rPr>
              <a:t>synt{hs0pgsfpubby}</a:t>
            </a:r>
          </a:p>
        </p:txBody>
      </p:sp>
      <p:sp>
        <p:nvSpPr>
          <p:cNvPr id="265" name="Shape 265"/>
          <p:cNvSpPr/>
          <p:nvPr/>
        </p:nvSpPr>
        <p:spPr>
          <a:xfrm>
            <a:off x="7238630" y="3313141"/>
            <a:ext cx="182954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flag{uf0ctfschool}</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rtl="0">
              <a:spcBef>
                <a:spcPts val="0"/>
              </a:spcBef>
              <a:buNone/>
            </a:pPr>
            <a:r>
              <a:rPr lang="zh-TW" sz="4000"/>
              <a:t>UFO CTF School 2016 : rotate-it-25</a:t>
            </a:r>
          </a:p>
        </p:txBody>
      </p:sp>
      <p:sp>
        <p:nvSpPr>
          <p:cNvPr id="271" name="Shape 271"/>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zh-TW" sz="3000"/>
              <a:t>Cipher Text: </a:t>
            </a:r>
            <a:r>
              <a:rPr lang="zh-TW" sz="3000">
                <a:highlight>
                  <a:srgbClr val="9FC5E8"/>
                </a:highlight>
              </a:rPr>
              <a:t>synt{hs0pgsfpubby}</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77" name="Shape 277"/>
          <p:cNvSpPr/>
          <p:nvPr/>
        </p:nvSpPr>
        <p:spPr>
          <a:xfrm>
            <a:off x="0" y="-1"/>
            <a:ext cx="9144000" cy="376237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ctr">
              <a:spcBef>
                <a:spcPts val="0"/>
              </a:spcBef>
              <a:buNone/>
            </a:pPr>
            <a:r>
              <a:rPr lang="zh-TW" sz="3600">
                <a:solidFill>
                  <a:schemeClr val="lt1"/>
                </a:solidFill>
                <a:latin typeface="Calibri"/>
                <a:ea typeface="Calibri"/>
                <a:cs typeface="Calibri"/>
                <a:sym typeface="Calibri"/>
              </a:rPr>
              <a:t>Your Turn</a:t>
            </a:r>
          </a:p>
          <a:p>
            <a:pPr indent="0" lvl="0" marL="0" marR="0" rtl="0" algn="ctr">
              <a:spcBef>
                <a:spcPts val="0"/>
              </a:spcBef>
              <a:buNone/>
            </a:pPr>
            <a:r>
              <a:t/>
            </a:r>
            <a:endParaRPr sz="3600">
              <a:solidFill>
                <a:schemeClr val="lt1"/>
              </a:solidFill>
              <a:latin typeface="Calibri"/>
              <a:ea typeface="Calibri"/>
              <a:cs typeface="Calibri"/>
              <a:sym typeface="Calibri"/>
            </a:endParaRPr>
          </a:p>
          <a:p>
            <a:pPr indent="0" lvl="0" marL="0" marR="0" rtl="0" algn="ctr">
              <a:spcBef>
                <a:spcPts val="0"/>
              </a:spcBef>
              <a:buNone/>
            </a:pPr>
            <a:r>
              <a:rPr lang="zh-TW" sz="2800">
                <a:solidFill>
                  <a:schemeClr val="lt1"/>
                </a:solidFill>
                <a:latin typeface="Calibri"/>
                <a:ea typeface="Calibri"/>
                <a:cs typeface="Calibri"/>
                <a:sym typeface="Calibri"/>
              </a:rPr>
              <a:t>EasyCTF 2015: Julius Save Me (20)</a:t>
            </a:r>
          </a:p>
          <a:p>
            <a:pPr indent="0" lvl="0" marL="0" marR="0" rtl="0" algn="ctr">
              <a:spcBef>
                <a:spcPts val="0"/>
              </a:spcBef>
              <a:buNone/>
            </a:pPr>
            <a:r>
              <a:rPr lang="zh-TW" sz="1400">
                <a:solidFill>
                  <a:schemeClr val="lt1"/>
                </a:solidFill>
                <a:latin typeface="Calibri"/>
                <a:ea typeface="Calibri"/>
                <a:cs typeface="Calibri"/>
                <a:sym typeface="Calibri"/>
              </a:rPr>
              <a:t>https://github.com/ctfs/write-ups-2015/tree/master/easyctf-2015/cryptography/julius-save-me</a:t>
            </a:r>
          </a:p>
        </p:txBody>
      </p:sp>
      <p:sp>
        <p:nvSpPr>
          <p:cNvPr id="278" name="Shape 278"/>
          <p:cNvSpPr/>
          <p:nvPr/>
        </p:nvSpPr>
        <p:spPr>
          <a:xfrm>
            <a:off x="704849" y="4680288"/>
            <a:ext cx="7248525" cy="147732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This cipher involves shifty letters! Cnebnl Vtxltk bl max uxlm unm fr ykbxgw ebdxl Gtihexhg uxmmxk yhk patmxoxk kxtlhg. Ha pxee. Max yetz bl xtlrvmy{Gti0exhg_ol_Vt3l4k}</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Hint: You might want to read up on </a:t>
            </a:r>
            <a:r>
              <a:rPr b="1" lang="zh-TW" sz="1800">
                <a:solidFill>
                  <a:srgbClr val="FF0000"/>
                </a:solidFill>
                <a:latin typeface="Calibri"/>
                <a:ea typeface="Calibri"/>
                <a:cs typeface="Calibri"/>
                <a:sym typeface="Calibri"/>
              </a:rPr>
              <a:t>Caesar ciphers.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a:spcBef>
                <a:spcPts val="0"/>
              </a:spcBef>
              <a:buNone/>
            </a:pPr>
            <a:r>
              <a:rPr lang="zh-TW" sz="4800"/>
              <a:t>EasyCTF 2015: Julius Save Me</a:t>
            </a:r>
          </a:p>
        </p:txBody>
      </p:sp>
      <p:sp>
        <p:nvSpPr>
          <p:cNvPr id="284" name="Shape 284"/>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zh-TW" sz="3000"/>
              <a:t>This cipher involves shifty letters!</a:t>
            </a:r>
          </a:p>
          <a:p>
            <a:pPr indent="0" lvl="0" marL="0" rtl="0">
              <a:lnSpc>
                <a:spcPct val="115000"/>
              </a:lnSpc>
              <a:spcBef>
                <a:spcPts val="0"/>
              </a:spcBef>
              <a:buNone/>
            </a:pPr>
            <a:r>
              <a:t/>
            </a:r>
            <a:endParaRPr sz="3000"/>
          </a:p>
          <a:p>
            <a:pPr indent="-69850" lvl="0" marL="0" rtl="0">
              <a:lnSpc>
                <a:spcPct val="115000"/>
              </a:lnSpc>
              <a:spcBef>
                <a:spcPts val="0"/>
              </a:spcBef>
              <a:buClr>
                <a:schemeClr val="dk1"/>
              </a:buClr>
              <a:buSzPts val="1100"/>
              <a:buFont typeface="Arial"/>
              <a:buNone/>
            </a:pPr>
            <a:r>
              <a:rPr lang="zh-TW" sz="3000">
                <a:highlight>
                  <a:srgbClr val="9FC5E8"/>
                </a:highlight>
              </a:rPr>
              <a:t>Cnebnl Vtxltk bl max uxlm unm fr ykbxgw ebdxl Gtihexhg uxmmxk yhk patmxoxk kxtlhg. Ha pxee. Max yetz bl xtlrvmy{Gti0exhg_ol_Vt3l4k}</a:t>
            </a:r>
          </a:p>
          <a:p>
            <a:pPr indent="-69850" lvl="0" marL="0" rtl="0">
              <a:lnSpc>
                <a:spcPct val="115000"/>
              </a:lnSpc>
              <a:spcBef>
                <a:spcPts val="0"/>
              </a:spcBef>
              <a:buClr>
                <a:schemeClr val="dk1"/>
              </a:buClr>
              <a:buSzPts val="1100"/>
              <a:buFont typeface="Arial"/>
              <a:buNone/>
            </a:pPr>
            <a:r>
              <a:t/>
            </a:r>
            <a:endParaRPr sz="3000"/>
          </a:p>
          <a:p>
            <a:pPr indent="0" lvl="0" marL="0" rtl="0">
              <a:lnSpc>
                <a:spcPct val="115000"/>
              </a:lnSpc>
              <a:spcBef>
                <a:spcPts val="0"/>
              </a:spcBef>
              <a:buNone/>
            </a:pPr>
            <a:r>
              <a:rPr lang="zh-TW" sz="2400"/>
              <a:t>Hint: You might want to read up on Caesar ciphers.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90" name="Shape 290"/>
          <p:cNvSpPr/>
          <p:nvPr/>
        </p:nvSpPr>
        <p:spPr>
          <a:xfrm>
            <a:off x="0" y="-1"/>
            <a:ext cx="9144000" cy="376237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ctr">
              <a:spcBef>
                <a:spcPts val="0"/>
              </a:spcBef>
              <a:buNone/>
            </a:pPr>
            <a:r>
              <a:rPr lang="zh-TW" sz="3600">
                <a:solidFill>
                  <a:schemeClr val="lt1"/>
                </a:solidFill>
                <a:latin typeface="Calibri"/>
                <a:ea typeface="Calibri"/>
                <a:cs typeface="Calibri"/>
                <a:sym typeface="Calibri"/>
              </a:rPr>
              <a:t>Your Turn</a:t>
            </a:r>
          </a:p>
          <a:p>
            <a:pPr indent="0" lvl="0" marL="0" marR="0" rtl="0" algn="ctr">
              <a:spcBef>
                <a:spcPts val="0"/>
              </a:spcBef>
              <a:buNone/>
            </a:pPr>
            <a:r>
              <a:t/>
            </a:r>
            <a:endParaRPr sz="3600">
              <a:solidFill>
                <a:schemeClr val="lt1"/>
              </a:solidFill>
              <a:latin typeface="Calibri"/>
              <a:ea typeface="Calibri"/>
              <a:cs typeface="Calibri"/>
              <a:sym typeface="Calibri"/>
            </a:endParaRPr>
          </a:p>
          <a:p>
            <a:pPr indent="0" lvl="0" marL="0" marR="0" rtl="0" algn="ctr">
              <a:spcBef>
                <a:spcPts val="0"/>
              </a:spcBef>
              <a:buNone/>
            </a:pPr>
            <a:r>
              <a:rPr lang="zh-TW" sz="2800">
                <a:solidFill>
                  <a:schemeClr val="lt1"/>
                </a:solidFill>
                <a:latin typeface="Calibri"/>
                <a:ea typeface="Calibri"/>
                <a:cs typeface="Calibri"/>
                <a:sym typeface="Calibri"/>
              </a:rPr>
              <a:t>RC3 CTF 2016 : salad-100</a:t>
            </a:r>
          </a:p>
          <a:p>
            <a:pPr indent="0" lvl="0" marL="0" marR="0" rtl="0" algn="ctr">
              <a:spcBef>
                <a:spcPts val="0"/>
              </a:spcBef>
              <a:buNone/>
            </a:pPr>
            <a:r>
              <a:t/>
            </a:r>
            <a:endParaRPr sz="1800">
              <a:solidFill>
                <a:schemeClr val="lt1"/>
              </a:solidFill>
              <a:latin typeface="Calibri"/>
              <a:ea typeface="Calibri"/>
              <a:cs typeface="Calibri"/>
              <a:sym typeface="Calibri"/>
            </a:endParaRPr>
          </a:p>
          <a:p>
            <a:pPr indent="0" lvl="0" marL="0" marR="0" rtl="0" algn="ctr">
              <a:spcBef>
                <a:spcPts val="0"/>
              </a:spcBef>
              <a:buNone/>
            </a:pPr>
            <a:r>
              <a:rPr lang="zh-TW" sz="1400">
                <a:solidFill>
                  <a:schemeClr val="lt1"/>
                </a:solidFill>
                <a:latin typeface="Calibri"/>
                <a:ea typeface="Calibri"/>
                <a:cs typeface="Calibri"/>
                <a:sym typeface="Calibri"/>
              </a:rPr>
              <a:t>https://github.com/ctfs/write-ups-2016/tree/master/rc3-ctf-2016/crypto/salad-100</a:t>
            </a:r>
          </a:p>
        </p:txBody>
      </p:sp>
      <p:sp>
        <p:nvSpPr>
          <p:cNvPr id="291" name="Shape 291"/>
          <p:cNvSpPr/>
          <p:nvPr/>
        </p:nvSpPr>
        <p:spPr>
          <a:xfrm>
            <a:off x="2157991" y="5829795"/>
            <a:ext cx="3972562"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3600">
                <a:solidFill>
                  <a:schemeClr val="dk1"/>
                </a:solidFill>
                <a:latin typeface="Calibri"/>
                <a:ea typeface="Calibri"/>
                <a:cs typeface="Calibri"/>
                <a:sym typeface="Calibri"/>
              </a:rPr>
              <a:t>7sj-ighm-742q3w4t</a:t>
            </a:r>
          </a:p>
        </p:txBody>
      </p:sp>
      <p:sp>
        <p:nvSpPr>
          <p:cNvPr id="292" name="Shape 292"/>
          <p:cNvSpPr/>
          <p:nvPr/>
        </p:nvSpPr>
        <p:spPr>
          <a:xfrm>
            <a:off x="6644864" y="3277515"/>
            <a:ext cx="235243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RC3-2016-ROMANGOD</a:t>
            </a:r>
          </a:p>
        </p:txBody>
      </p:sp>
      <p:pic>
        <p:nvPicPr>
          <p:cNvPr id="293" name="Shape 293"/>
          <p:cNvPicPr preferRelativeResize="0"/>
          <p:nvPr/>
        </p:nvPicPr>
        <p:blipFill rotWithShape="1">
          <a:blip r:embed="rId3">
            <a:alphaModFix/>
          </a:blip>
          <a:srcRect b="0" l="0" r="0" t="0"/>
          <a:stretch/>
        </p:blipFill>
        <p:spPr>
          <a:xfrm>
            <a:off x="231284" y="4127501"/>
            <a:ext cx="8912716" cy="13836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rtl="0">
              <a:spcBef>
                <a:spcPts val="0"/>
              </a:spcBef>
              <a:buNone/>
            </a:pPr>
            <a:r>
              <a:rPr lang="zh-TW" sz="4800"/>
              <a:t>RC3 CTF 2016 : salad</a:t>
            </a:r>
          </a:p>
        </p:txBody>
      </p:sp>
      <p:sp>
        <p:nvSpPr>
          <p:cNvPr id="299" name="Shape 299"/>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0" lvl="0" marL="0" rtl="0">
              <a:lnSpc>
                <a:spcPct val="115000"/>
              </a:lnSpc>
              <a:spcBef>
                <a:spcPts val="0"/>
              </a:spcBef>
              <a:buNone/>
            </a:pPr>
            <a:r>
              <a:rPr lang="zh-TW" sz="3000"/>
              <a:t>“The fault, dear Brutus, is not in our stars, but in ourselves.” (I.ii.141) Julius Caesar in William Shakespeare’s Julius Caesar</a:t>
            </a:r>
          </a:p>
          <a:p>
            <a:pPr indent="0" lvl="0" marL="0" rtl="0">
              <a:lnSpc>
                <a:spcPct val="115000"/>
              </a:lnSpc>
              <a:spcBef>
                <a:spcPts val="0"/>
              </a:spcBef>
              <a:buNone/>
            </a:pPr>
            <a:r>
              <a:t/>
            </a:r>
            <a:endParaRPr sz="3000"/>
          </a:p>
          <a:p>
            <a:pPr indent="0" lvl="0" marL="0" rtl="0">
              <a:lnSpc>
                <a:spcPct val="115000"/>
              </a:lnSpc>
              <a:spcBef>
                <a:spcPts val="0"/>
              </a:spcBef>
              <a:buNone/>
            </a:pPr>
            <a:r>
              <a:rPr lang="zh-TW" sz="3000"/>
              <a:t>Cipher Text: </a:t>
            </a:r>
            <a:r>
              <a:rPr lang="zh-TW" sz="3000">
                <a:highlight>
                  <a:srgbClr val="9FC5E8"/>
                </a:highlight>
              </a:rPr>
              <a:t>7sj-ighm-742q3w4t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305" name="Shape 305"/>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06" name="Shape 306"/>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5400">
                <a:solidFill>
                  <a:schemeClr val="lt1"/>
                </a:solidFill>
                <a:latin typeface="Calibri"/>
                <a:ea typeface="Calibri"/>
                <a:cs typeface="Calibri"/>
                <a:sym typeface="Calibri"/>
              </a:rPr>
              <a:t>替換式密碼</a:t>
            </a:r>
            <a:r>
              <a:rPr lang="zh-TW" sz="5400">
                <a:solidFill>
                  <a:schemeClr val="lt1"/>
                </a:solidFill>
                <a:latin typeface="Arial"/>
                <a:ea typeface="Arial"/>
                <a:cs typeface="Arial"/>
                <a:sym typeface="Arial"/>
              </a:rPr>
              <a:t>の</a:t>
            </a:r>
            <a:r>
              <a:rPr b="1" lang="zh-TW" sz="5400">
                <a:solidFill>
                  <a:srgbClr val="FFFF00"/>
                </a:solidFill>
                <a:latin typeface="Arial"/>
                <a:ea typeface="Arial"/>
                <a:cs typeface="Arial"/>
                <a:sym typeface="Arial"/>
              </a:rPr>
              <a:t>頻率分析法</a:t>
            </a:r>
            <a:br>
              <a:rPr b="1" lang="zh-TW" sz="5400">
                <a:solidFill>
                  <a:srgbClr val="FFFF00"/>
                </a:solidFill>
                <a:latin typeface="Calibri"/>
                <a:ea typeface="Calibri"/>
                <a:cs typeface="Calibri"/>
                <a:sym typeface="Calibri"/>
              </a:rPr>
            </a:br>
            <a:r>
              <a:rPr lang="zh-TW" sz="6600">
                <a:solidFill>
                  <a:schemeClr val="lt1"/>
                </a:solidFill>
                <a:latin typeface="Calibri"/>
                <a:ea typeface="Calibri"/>
                <a:cs typeface="Calibri"/>
                <a:sym typeface="Calibri"/>
              </a:rPr>
              <a:t>Substitution cipher</a:t>
            </a:r>
          </a:p>
          <a:p>
            <a:pPr indent="0" lvl="0" marL="0" marR="0" rtl="0" algn="ctr">
              <a:spcBef>
                <a:spcPts val="0"/>
              </a:spcBef>
              <a:buNone/>
            </a:pPr>
            <a:r>
              <a:t/>
            </a:r>
            <a:endParaRPr sz="6600">
              <a:solidFill>
                <a:schemeClr val="lt1"/>
              </a:solidFill>
              <a:latin typeface="Calibri"/>
              <a:ea typeface="Calibri"/>
              <a:cs typeface="Calibri"/>
              <a:sym typeface="Calibri"/>
            </a:endParaRPr>
          </a:p>
          <a:p>
            <a:pPr indent="0" lvl="0" marL="0" marR="0" rtl="0" algn="ctr">
              <a:spcBef>
                <a:spcPts val="0"/>
              </a:spcBef>
              <a:buNone/>
            </a:pPr>
            <a:r>
              <a:rPr lang="zh-TW" sz="1800">
                <a:solidFill>
                  <a:schemeClr val="lt1"/>
                </a:solidFill>
                <a:latin typeface="Calibri"/>
                <a:ea typeface="Calibri"/>
                <a:cs typeface="Calibri"/>
                <a:sym typeface="Calibri"/>
              </a:rPr>
              <a:t>https://zh.wikipedia.org/wiki/%E9%A2%91%E7%8E%87%E5%88%86%E6%9E%90</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p:nvPr/>
        </p:nvSpPr>
        <p:spPr>
          <a:xfrm>
            <a:off x="1917865" y="576391"/>
            <a:ext cx="3224151" cy="1477328"/>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lang="zh-TW" sz="3600">
                <a:solidFill>
                  <a:schemeClr val="lt1"/>
                </a:solidFill>
                <a:latin typeface="Calibri"/>
                <a:ea typeface="Calibri"/>
                <a:cs typeface="Calibri"/>
                <a:sym typeface="Calibri"/>
              </a:rPr>
              <a:t>classical ciphers</a:t>
            </a:r>
          </a:p>
          <a:p>
            <a:pPr indent="0" lvl="0" marL="0" marR="0" rtl="0" algn="l">
              <a:spcBef>
                <a:spcPts val="0"/>
              </a:spcBef>
              <a:buNone/>
            </a:pPr>
            <a:r>
              <a:rPr b="1" lang="zh-TW" sz="5400">
                <a:solidFill>
                  <a:srgbClr val="FFFF00"/>
                </a:solidFill>
                <a:latin typeface="Calibri"/>
                <a:ea typeface="Calibri"/>
                <a:cs typeface="Calibri"/>
                <a:sym typeface="Calibri"/>
              </a:rPr>
              <a:t>古典</a:t>
            </a:r>
            <a:r>
              <a:rPr lang="zh-TW" sz="5400">
                <a:solidFill>
                  <a:schemeClr val="lt1"/>
                </a:solidFill>
                <a:latin typeface="Calibri"/>
                <a:ea typeface="Calibri"/>
                <a:cs typeface="Calibri"/>
                <a:sym typeface="Calibri"/>
              </a:rPr>
              <a:t>密碼</a:t>
            </a:r>
          </a:p>
        </p:txBody>
      </p:sp>
      <p:sp>
        <p:nvSpPr>
          <p:cNvPr id="100" name="Shape 100"/>
          <p:cNvSpPr/>
          <p:nvPr/>
        </p:nvSpPr>
        <p:spPr>
          <a:xfrm>
            <a:off x="1917865" y="4358637"/>
            <a:ext cx="3224151" cy="1292662"/>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5400">
                <a:solidFill>
                  <a:srgbClr val="FFFF00"/>
                </a:solidFill>
                <a:latin typeface="Calibri"/>
                <a:ea typeface="Calibri"/>
                <a:cs typeface="Calibri"/>
                <a:sym typeface="Calibri"/>
              </a:rPr>
              <a:t>量子</a:t>
            </a:r>
            <a:r>
              <a:rPr lang="zh-TW" sz="5400">
                <a:solidFill>
                  <a:schemeClr val="lt1"/>
                </a:solidFill>
                <a:latin typeface="Calibri"/>
                <a:ea typeface="Calibri"/>
                <a:cs typeface="Calibri"/>
                <a:sym typeface="Calibri"/>
              </a:rPr>
              <a:t>密碼</a:t>
            </a:r>
          </a:p>
          <a:p>
            <a:pPr indent="0" lvl="0" marL="0" marR="0" rtl="0" algn="l">
              <a:spcBef>
                <a:spcPts val="0"/>
              </a:spcBef>
              <a:buNone/>
            </a:pPr>
            <a:r>
              <a:rPr lang="zh-TW" sz="2400">
                <a:solidFill>
                  <a:schemeClr val="lt1"/>
                </a:solidFill>
                <a:latin typeface="Calibri"/>
                <a:ea typeface="Calibri"/>
                <a:cs typeface="Calibri"/>
                <a:sym typeface="Calibri"/>
              </a:rPr>
              <a:t>Quantum Cryptography</a:t>
            </a:r>
          </a:p>
        </p:txBody>
      </p:sp>
      <p:sp>
        <p:nvSpPr>
          <p:cNvPr id="101" name="Shape 101"/>
          <p:cNvSpPr/>
          <p:nvPr/>
        </p:nvSpPr>
        <p:spPr>
          <a:xfrm>
            <a:off x="1917865" y="2470044"/>
            <a:ext cx="3224152" cy="1292662"/>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lang="zh-TW" sz="2400">
                <a:solidFill>
                  <a:schemeClr val="lt1"/>
                </a:solidFill>
                <a:latin typeface="Calibri"/>
                <a:ea typeface="Calibri"/>
                <a:cs typeface="Calibri"/>
                <a:sym typeface="Calibri"/>
              </a:rPr>
              <a:t>Modern Cryptography</a:t>
            </a:r>
          </a:p>
          <a:p>
            <a:pPr indent="0" lvl="0" marL="0" marR="0" rtl="0" algn="l">
              <a:spcBef>
                <a:spcPts val="0"/>
              </a:spcBef>
              <a:buNone/>
            </a:pPr>
            <a:r>
              <a:rPr b="1" lang="zh-TW" sz="5400">
                <a:solidFill>
                  <a:srgbClr val="FFFF00"/>
                </a:solidFill>
                <a:latin typeface="Calibri"/>
                <a:ea typeface="Calibri"/>
                <a:cs typeface="Calibri"/>
                <a:sym typeface="Calibri"/>
              </a:rPr>
              <a:t>現代</a:t>
            </a:r>
            <a:r>
              <a:rPr lang="zh-TW" sz="5400">
                <a:solidFill>
                  <a:schemeClr val="lt1"/>
                </a:solidFill>
                <a:latin typeface="Calibri"/>
                <a:ea typeface="Calibri"/>
                <a:cs typeface="Calibri"/>
                <a:sym typeface="Calibri"/>
              </a:rPr>
              <a:t>密碼</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a:spcBef>
                <a:spcPts val="0"/>
              </a:spcBef>
              <a:buNone/>
            </a:pPr>
            <a:r>
              <a:rPr lang="zh-TW" sz="4000"/>
              <a:t>英文字母頻率</a:t>
            </a:r>
          </a:p>
        </p:txBody>
      </p:sp>
      <p:sp>
        <p:nvSpPr>
          <p:cNvPr id="312" name="Shape 312"/>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50800" lvl="0" marL="228600">
              <a:spcBef>
                <a:spcPts val="0"/>
              </a:spcBef>
              <a:buNone/>
            </a:pPr>
            <a:r>
              <a:t/>
            </a:r>
            <a:endParaRPr/>
          </a:p>
        </p:txBody>
      </p:sp>
      <p:pic>
        <p:nvPicPr>
          <p:cNvPr id="313" name="Shape 313"/>
          <p:cNvPicPr preferRelativeResize="0"/>
          <p:nvPr/>
        </p:nvPicPr>
        <p:blipFill>
          <a:blip r:embed="rId3">
            <a:alphaModFix/>
          </a:blip>
          <a:stretch>
            <a:fillRect/>
          </a:stretch>
        </p:blipFill>
        <p:spPr>
          <a:xfrm>
            <a:off x="1435188" y="2585388"/>
            <a:ext cx="6273624" cy="2831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p:nvPr/>
        </p:nvSpPr>
        <p:spPr>
          <a:xfrm>
            <a:off x="0" y="0"/>
            <a:ext cx="9144000" cy="3705225"/>
          </a:xfrm>
          <a:prstGeom prst="wedgeRectCallout">
            <a:avLst>
              <a:gd fmla="val -20833" name="adj1"/>
              <a:gd fmla="val 625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rPr lang="zh-TW" sz="4000">
                <a:solidFill>
                  <a:schemeClr val="lt1"/>
                </a:solidFill>
                <a:latin typeface="Calibri"/>
                <a:ea typeface="Calibri"/>
                <a:cs typeface="Calibri"/>
                <a:sym typeface="Calibri"/>
              </a:rPr>
              <a:t>Pico CTF 2014 : Substitution</a:t>
            </a:r>
          </a:p>
          <a:p>
            <a:pPr indent="0" lvl="0" marL="0" marR="0" rtl="0" algn="ctr">
              <a:spcBef>
                <a:spcPts val="0"/>
              </a:spcBef>
              <a:buNone/>
            </a:pPr>
            <a:r>
              <a:t/>
            </a:r>
            <a:endParaRPr sz="800">
              <a:solidFill>
                <a:schemeClr val="lt1"/>
              </a:solidFill>
              <a:latin typeface="Calibri"/>
              <a:ea typeface="Calibri"/>
              <a:cs typeface="Calibri"/>
              <a:sym typeface="Calibri"/>
            </a:endParaRPr>
          </a:p>
          <a:p>
            <a:pPr indent="0" lvl="0" marL="0" marR="0" rtl="0" algn="ctr">
              <a:spcBef>
                <a:spcPts val="0"/>
              </a:spcBef>
              <a:buNone/>
            </a:pPr>
            <a:r>
              <a:rPr b="1" lang="zh-TW" sz="1800">
                <a:solidFill>
                  <a:schemeClr val="lt1"/>
                </a:solidFill>
                <a:latin typeface="Calibri"/>
                <a:ea typeface="Calibri"/>
                <a:cs typeface="Calibri"/>
                <a:sym typeface="Calibri"/>
              </a:rPr>
              <a:t>https://github.com/VulnHub/ctf-writeups/blob/master/2014/picoctf/substitution.md</a:t>
            </a:r>
          </a:p>
        </p:txBody>
      </p:sp>
      <p:pic>
        <p:nvPicPr>
          <p:cNvPr id="319" name="Shape 319"/>
          <p:cNvPicPr preferRelativeResize="0"/>
          <p:nvPr/>
        </p:nvPicPr>
        <p:blipFill rotWithShape="1">
          <a:blip r:embed="rId3">
            <a:alphaModFix/>
          </a:blip>
          <a:srcRect b="0" l="0" r="0" t="0"/>
          <a:stretch/>
        </p:blipFill>
        <p:spPr>
          <a:xfrm>
            <a:off x="177627" y="2567715"/>
            <a:ext cx="8788746" cy="41062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628650" y="365126"/>
            <a:ext cx="7886700" cy="1325700"/>
          </a:xfrm>
          <a:prstGeom prst="rect">
            <a:avLst/>
          </a:prstGeom>
        </p:spPr>
        <p:txBody>
          <a:bodyPr anchorCtr="0" anchor="ctr" bIns="91425" lIns="91425" rIns="91425" wrap="square" tIns="91425">
            <a:noAutofit/>
          </a:bodyPr>
          <a:lstStyle/>
          <a:p>
            <a:pPr indent="0" lvl="0" marL="0">
              <a:spcBef>
                <a:spcPts val="0"/>
              </a:spcBef>
              <a:buNone/>
            </a:pPr>
            <a:r>
              <a:rPr lang="zh-TW" sz="4800"/>
              <a:t>Pico CTF 2014 : Substitution</a:t>
            </a:r>
          </a:p>
        </p:txBody>
      </p:sp>
      <p:sp>
        <p:nvSpPr>
          <p:cNvPr id="325" name="Shape 325"/>
          <p:cNvSpPr txBox="1"/>
          <p:nvPr>
            <p:ph idx="1" type="body"/>
          </p:nvPr>
        </p:nvSpPr>
        <p:spPr>
          <a:xfrm>
            <a:off x="628650" y="1825625"/>
            <a:ext cx="7886700" cy="4351200"/>
          </a:xfrm>
          <a:prstGeom prst="rect">
            <a:avLst/>
          </a:prstGeom>
        </p:spPr>
        <p:txBody>
          <a:bodyPr anchorCtr="0" anchor="t" bIns="91425" lIns="91425" rIns="91425" wrap="square" tIns="91425">
            <a:noAutofit/>
          </a:bodyPr>
          <a:lstStyle/>
          <a:p>
            <a:pPr indent="-50800" lvl="0" marL="228600">
              <a:spcBef>
                <a:spcPts val="0"/>
              </a:spcBef>
              <a:buNone/>
            </a:pPr>
            <a:r>
              <a:rPr lang="zh-TW"/>
              <a:t>There's an authorization code for some Thyrin Labs information here, along with someone's favorite song. But it's been encrypted! Find the authorization code</a:t>
            </a:r>
          </a:p>
        </p:txBody>
      </p:sp>
      <p:pic>
        <p:nvPicPr>
          <p:cNvPr id="326" name="Shape 326"/>
          <p:cNvPicPr preferRelativeResize="0"/>
          <p:nvPr/>
        </p:nvPicPr>
        <p:blipFill>
          <a:blip r:embed="rId3">
            <a:alphaModFix/>
          </a:blip>
          <a:stretch>
            <a:fillRect/>
          </a:stretch>
        </p:blipFill>
        <p:spPr>
          <a:xfrm>
            <a:off x="2633650" y="3820025"/>
            <a:ext cx="3876675" cy="266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Shape 331"/>
          <p:cNvPicPr preferRelativeResize="0"/>
          <p:nvPr>
            <p:ph idx="1" type="body"/>
          </p:nvPr>
        </p:nvPicPr>
        <p:blipFill rotWithShape="1">
          <a:blip r:embed="rId3">
            <a:alphaModFix/>
          </a:blip>
          <a:srcRect b="34701" l="6991" r="5732" t="6077"/>
          <a:stretch/>
        </p:blipFill>
        <p:spPr>
          <a:xfrm>
            <a:off x="106878" y="1191925"/>
            <a:ext cx="9302708" cy="4852615"/>
          </a:xfrm>
          <a:prstGeom prst="rect">
            <a:avLst/>
          </a:prstGeom>
          <a:noFill/>
          <a:ln>
            <a:noFill/>
          </a:ln>
        </p:spPr>
      </p:pic>
      <p:sp>
        <p:nvSpPr>
          <p:cNvPr id="332" name="Shape 332"/>
          <p:cNvSpPr/>
          <p:nvPr/>
        </p:nvSpPr>
        <p:spPr>
          <a:xfrm>
            <a:off x="0" y="0"/>
            <a:ext cx="9144000" cy="847725"/>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400">
                <a:solidFill>
                  <a:schemeClr val="lt1"/>
                </a:solidFill>
                <a:latin typeface="Calibri"/>
                <a:ea typeface="Calibri"/>
                <a:cs typeface="Calibri"/>
                <a:sym typeface="Calibri"/>
              </a:rPr>
              <a:t>解法一:使用線上工具</a:t>
            </a:r>
            <a:r>
              <a:rPr lang="zh-TW" sz="1800">
                <a:solidFill>
                  <a:schemeClr val="lt1"/>
                </a:solidFill>
                <a:latin typeface="Calibri"/>
                <a:ea typeface="Calibri"/>
                <a:cs typeface="Calibri"/>
                <a:sym typeface="Calibri"/>
              </a:rPr>
              <a:t>http://www.dcode.fr/scytale-cipher</a:t>
            </a:r>
          </a:p>
        </p:txBody>
      </p:sp>
      <p:sp>
        <p:nvSpPr>
          <p:cNvPr id="333" name="Shape 333"/>
          <p:cNvSpPr/>
          <p:nvPr/>
        </p:nvSpPr>
        <p:spPr>
          <a:xfrm>
            <a:off x="415635" y="3479469"/>
            <a:ext cx="4001985" cy="1246910"/>
          </a:xfrm>
          <a:prstGeom prst="roundRect">
            <a:avLst>
              <a:gd fmla="val 16667" name="adj"/>
            </a:avLst>
          </a:prstGeom>
          <a:no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4" name="Shape 334"/>
          <p:cNvSpPr/>
          <p:nvPr/>
        </p:nvSpPr>
        <p:spPr>
          <a:xfrm>
            <a:off x="243513" y="2427383"/>
            <a:ext cx="697627" cy="707886"/>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4000">
                <a:solidFill>
                  <a:srgbClr val="FFFF00"/>
                </a:solidFill>
                <a:latin typeface="Calibri"/>
                <a:ea typeface="Calibri"/>
                <a:cs typeface="Calibri"/>
                <a:sym typeface="Calibri"/>
              </a:rPr>
              <a:t>①</a:t>
            </a:r>
          </a:p>
        </p:txBody>
      </p:sp>
      <p:sp>
        <p:nvSpPr>
          <p:cNvPr id="335" name="Shape 335"/>
          <p:cNvSpPr/>
          <p:nvPr/>
        </p:nvSpPr>
        <p:spPr>
          <a:xfrm>
            <a:off x="7641841" y="6065574"/>
            <a:ext cx="646331" cy="646331"/>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600">
                <a:solidFill>
                  <a:srgbClr val="FFFF00"/>
                </a:solidFill>
                <a:latin typeface="Calibri"/>
                <a:ea typeface="Calibri"/>
                <a:cs typeface="Calibri"/>
                <a:sym typeface="Calibri"/>
              </a:rPr>
              <a:t>②</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p:nvPr/>
        </p:nvSpPr>
        <p:spPr>
          <a:xfrm>
            <a:off x="0" y="0"/>
            <a:ext cx="9144000" cy="847725"/>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400">
                <a:solidFill>
                  <a:schemeClr val="lt1"/>
                </a:solidFill>
                <a:latin typeface="Calibri"/>
                <a:ea typeface="Calibri"/>
                <a:cs typeface="Calibri"/>
                <a:sym typeface="Calibri"/>
              </a:rPr>
              <a:t>解法一:使用線上工具</a:t>
            </a:r>
          </a:p>
          <a:p>
            <a:pPr indent="0" lvl="0" marL="0" marR="0" rtl="0" algn="l">
              <a:spcBef>
                <a:spcPts val="0"/>
              </a:spcBef>
              <a:buNone/>
            </a:pPr>
            <a:r>
              <a:rPr lang="zh-TW" sz="1800">
                <a:solidFill>
                  <a:schemeClr val="lt1"/>
                </a:solidFill>
                <a:latin typeface="Calibri"/>
                <a:ea typeface="Calibri"/>
                <a:cs typeface="Calibri"/>
                <a:sym typeface="Calibri"/>
              </a:rPr>
              <a:t>http://quipqiup.com/</a:t>
            </a:r>
          </a:p>
        </p:txBody>
      </p:sp>
      <p:pic>
        <p:nvPicPr>
          <p:cNvPr id="341" name="Shape 341"/>
          <p:cNvPicPr preferRelativeResize="0"/>
          <p:nvPr/>
        </p:nvPicPr>
        <p:blipFill rotWithShape="1">
          <a:blip r:embed="rId3">
            <a:alphaModFix/>
          </a:blip>
          <a:srcRect b="0" l="0" r="0" t="0"/>
          <a:stretch/>
        </p:blipFill>
        <p:spPr>
          <a:xfrm>
            <a:off x="1021557" y="847725"/>
            <a:ext cx="6877366" cy="5814332"/>
          </a:xfrm>
          <a:prstGeom prst="rect">
            <a:avLst/>
          </a:prstGeom>
          <a:noFill/>
          <a:ln>
            <a:noFill/>
          </a:ln>
        </p:spPr>
      </p:pic>
      <p:sp>
        <p:nvSpPr>
          <p:cNvPr id="342" name="Shape 342"/>
          <p:cNvSpPr/>
          <p:nvPr/>
        </p:nvSpPr>
        <p:spPr>
          <a:xfrm>
            <a:off x="1151906" y="5011387"/>
            <a:ext cx="6747017" cy="1650670"/>
          </a:xfrm>
          <a:prstGeom prst="roundRect">
            <a:avLst>
              <a:gd fmla="val 16667" name="adj"/>
            </a:avLst>
          </a:prstGeom>
          <a:no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43" name="Shape 343"/>
          <p:cNvSpPr/>
          <p:nvPr/>
        </p:nvSpPr>
        <p:spPr>
          <a:xfrm>
            <a:off x="106878" y="5254831"/>
            <a:ext cx="979853" cy="1163782"/>
          </a:xfrm>
          <a:prstGeom prst="rightArrow">
            <a:avLst>
              <a:gd fmla="val 50000" name="adj1"/>
              <a:gd fmla="val 500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rPr b="1" lang="zh-TW" sz="1800">
                <a:solidFill>
                  <a:schemeClr val="lt1"/>
                </a:solidFill>
                <a:latin typeface="Calibri"/>
                <a:ea typeface="Calibri"/>
                <a:cs typeface="Calibri"/>
                <a:sym typeface="Calibri"/>
              </a:rPr>
              <a:t>答案</a:t>
            </a:r>
          </a:p>
        </p:txBody>
      </p:sp>
      <p:pic>
        <p:nvPicPr>
          <p:cNvPr id="344" name="Shape 344"/>
          <p:cNvPicPr preferRelativeResize="0"/>
          <p:nvPr/>
        </p:nvPicPr>
        <p:blipFill rotWithShape="1">
          <a:blip r:embed="rId4">
            <a:alphaModFix/>
          </a:blip>
          <a:srcRect b="18989" l="2339" r="344" t="70802"/>
          <a:stretch/>
        </p:blipFill>
        <p:spPr>
          <a:xfrm>
            <a:off x="106878" y="2834213"/>
            <a:ext cx="9809438" cy="1227148"/>
          </a:xfrm>
          <a:prstGeom prst="rect">
            <a:avLst/>
          </a:prstGeom>
          <a:noFill/>
          <a:ln>
            <a:noFill/>
          </a:ln>
        </p:spPr>
      </p:pic>
      <p:sp>
        <p:nvSpPr>
          <p:cNvPr id="345" name="Shape 345"/>
          <p:cNvSpPr/>
          <p:nvPr/>
        </p:nvSpPr>
        <p:spPr>
          <a:xfrm>
            <a:off x="149822" y="4608500"/>
            <a:ext cx="646331" cy="646331"/>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600">
                <a:solidFill>
                  <a:srgbClr val="FFFF00"/>
                </a:solidFill>
                <a:latin typeface="Calibri"/>
                <a:ea typeface="Calibri"/>
                <a:cs typeface="Calibri"/>
                <a:sym typeface="Calibri"/>
              </a:rPr>
              <a:t>③</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351" name="Shape 35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52" name="Shape 352"/>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換位加密法</a:t>
            </a:r>
            <a:br>
              <a:rPr lang="zh-TW" sz="6600">
                <a:solidFill>
                  <a:schemeClr val="lt1"/>
                </a:solidFill>
                <a:latin typeface="Calibri"/>
                <a:ea typeface="Calibri"/>
                <a:cs typeface="Calibri"/>
                <a:sym typeface="Calibri"/>
              </a:rPr>
            </a:br>
            <a:r>
              <a:rPr lang="zh-TW" sz="6600">
                <a:solidFill>
                  <a:schemeClr val="lt1"/>
                </a:solidFill>
                <a:latin typeface="Calibri"/>
                <a:ea typeface="Calibri"/>
                <a:cs typeface="Calibri"/>
                <a:sym typeface="Calibri"/>
              </a:rPr>
              <a:t>Transposition cipher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idx="1" type="body"/>
          </p:nvPr>
        </p:nvSpPr>
        <p:spPr>
          <a:xfrm>
            <a:off x="141763" y="1219984"/>
            <a:ext cx="3207079" cy="5537075"/>
          </a:xfrm>
          <a:prstGeom prst="rect">
            <a:avLst/>
          </a:prstGeom>
          <a:noFill/>
          <a:ln>
            <a:noFill/>
          </a:ln>
        </p:spPr>
        <p:txBody>
          <a:bodyPr anchorCtr="0" anchor="t" bIns="45700" lIns="91425" rIns="91425" wrap="square" tIns="45700">
            <a:noAutofit/>
          </a:bodyPr>
          <a:lstStyle/>
          <a:p>
            <a:pPr indent="-228600" lvl="0" marL="228600" marR="0" rtl="0" algn="l">
              <a:lnSpc>
                <a:spcPct val="70000"/>
              </a:lnSpc>
              <a:spcBef>
                <a:spcPts val="0"/>
              </a:spcBef>
              <a:spcAft>
                <a:spcPts val="0"/>
              </a:spcAft>
              <a:buClr>
                <a:schemeClr val="dk1"/>
              </a:buClr>
              <a:buSzPts val="1960"/>
              <a:buFont typeface="Arial"/>
              <a:buChar char="•"/>
            </a:pPr>
            <a:r>
              <a:rPr b="0" i="0" lang="zh-TW" sz="1960" u="none" cap="none" strike="noStrike">
                <a:solidFill>
                  <a:schemeClr val="dk1"/>
                </a:solidFill>
                <a:latin typeface="Calibri"/>
                <a:ea typeface="Calibri"/>
                <a:cs typeface="Calibri"/>
                <a:sym typeface="Calibri"/>
              </a:rPr>
              <a:t>In cryptography, a transposition cipher is a method of encryption by which </a:t>
            </a:r>
            <a:r>
              <a:rPr b="1" i="0" lang="zh-TW" sz="1960" u="none" cap="none" strike="noStrike">
                <a:solidFill>
                  <a:srgbClr val="FF0000"/>
                </a:solidFill>
                <a:latin typeface="Calibri"/>
                <a:ea typeface="Calibri"/>
                <a:cs typeface="Calibri"/>
                <a:sym typeface="Calibri"/>
              </a:rPr>
              <a:t>the positions held by units of plaintext </a:t>
            </a:r>
            <a:r>
              <a:rPr b="0" i="0" lang="zh-TW" sz="1960" u="none" cap="none" strike="noStrike">
                <a:solidFill>
                  <a:schemeClr val="dk1"/>
                </a:solidFill>
                <a:latin typeface="Calibri"/>
                <a:ea typeface="Calibri"/>
                <a:cs typeface="Calibri"/>
                <a:sym typeface="Calibri"/>
              </a:rPr>
              <a:t>(which are commonly characters or groups of characters) are shifted according to </a:t>
            </a:r>
            <a:r>
              <a:rPr b="1" i="0" lang="zh-TW" sz="1960" u="none" cap="none" strike="noStrike">
                <a:solidFill>
                  <a:srgbClr val="7030A0"/>
                </a:solidFill>
                <a:latin typeface="Calibri"/>
                <a:ea typeface="Calibri"/>
                <a:cs typeface="Calibri"/>
                <a:sym typeface="Calibri"/>
              </a:rPr>
              <a:t>a regular system</a:t>
            </a:r>
            <a:r>
              <a:rPr b="0" i="0" lang="zh-TW" sz="1960" u="none" cap="none" strike="noStrike">
                <a:solidFill>
                  <a:schemeClr val="dk1"/>
                </a:solidFill>
                <a:latin typeface="Calibri"/>
                <a:ea typeface="Calibri"/>
                <a:cs typeface="Calibri"/>
                <a:sym typeface="Calibri"/>
              </a:rPr>
              <a:t>, so that the ciphertext constitutes a permutation of the plaintext. </a:t>
            </a:r>
          </a:p>
          <a:p>
            <a:pPr indent="-228600" lvl="0" marL="228600" marR="0" rtl="0" algn="l">
              <a:lnSpc>
                <a:spcPct val="70000"/>
              </a:lnSpc>
              <a:spcBef>
                <a:spcPts val="1000"/>
              </a:spcBef>
              <a:buClr>
                <a:schemeClr val="dk1"/>
              </a:buClr>
              <a:buSzPts val="1960"/>
              <a:buFont typeface="Arial"/>
              <a:buChar char="•"/>
            </a:pPr>
            <a:r>
              <a:rPr b="0" i="0" lang="zh-TW" sz="1960" u="none" cap="none" strike="noStrike">
                <a:solidFill>
                  <a:schemeClr val="dk1"/>
                </a:solidFill>
                <a:latin typeface="Calibri"/>
                <a:ea typeface="Calibri"/>
                <a:cs typeface="Calibri"/>
                <a:sym typeface="Calibri"/>
              </a:rPr>
              <a:t>That is, the order of the units is changed (the plaintext is reordered). Mathematically a bijective function is used on the characters' positions to encrypt and an inverse function to decrypt.</a:t>
            </a:r>
          </a:p>
        </p:txBody>
      </p:sp>
      <p:sp>
        <p:nvSpPr>
          <p:cNvPr id="358" name="Shape 358"/>
          <p:cNvSpPr/>
          <p:nvPr/>
        </p:nvSpPr>
        <p:spPr>
          <a:xfrm>
            <a:off x="0" y="0"/>
            <a:ext cx="9144000" cy="85725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2800">
                <a:solidFill>
                  <a:schemeClr val="lt1"/>
                </a:solidFill>
                <a:latin typeface="Arial"/>
                <a:ea typeface="Arial"/>
                <a:cs typeface="Arial"/>
                <a:sym typeface="Arial"/>
              </a:rPr>
              <a:t>換位加密法</a:t>
            </a:r>
            <a:r>
              <a:rPr lang="zh-TW" sz="1800">
                <a:solidFill>
                  <a:schemeClr val="lt1"/>
                </a:solidFill>
                <a:latin typeface="Calibri"/>
                <a:ea typeface="Calibri"/>
                <a:cs typeface="Calibri"/>
                <a:sym typeface="Calibri"/>
              </a:rPr>
              <a:t> Transposition cipher</a:t>
            </a:r>
          </a:p>
          <a:p>
            <a:pPr indent="0" lvl="0" marL="0" marR="0" rtl="0" algn="l">
              <a:spcBef>
                <a:spcPts val="0"/>
              </a:spcBef>
              <a:buNone/>
            </a:pPr>
            <a:r>
              <a:rPr lang="zh-TW" sz="1800">
                <a:solidFill>
                  <a:schemeClr val="lt1"/>
                </a:solidFill>
                <a:latin typeface="Calibri"/>
                <a:ea typeface="Calibri"/>
                <a:cs typeface="Calibri"/>
                <a:sym typeface="Calibri"/>
              </a:rPr>
              <a:t>https://en.wikipedia.org/wiki/Transposition_cipher</a:t>
            </a:r>
          </a:p>
        </p:txBody>
      </p:sp>
      <p:sp>
        <p:nvSpPr>
          <p:cNvPr id="359" name="Shape 359"/>
          <p:cNvSpPr/>
          <p:nvPr/>
        </p:nvSpPr>
        <p:spPr>
          <a:xfrm>
            <a:off x="3957806" y="1439284"/>
            <a:ext cx="1774653"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Rail Fence cipher</a:t>
            </a:r>
          </a:p>
        </p:txBody>
      </p:sp>
      <p:sp>
        <p:nvSpPr>
          <p:cNvPr id="360" name="Shape 360"/>
          <p:cNvSpPr/>
          <p:nvPr/>
        </p:nvSpPr>
        <p:spPr>
          <a:xfrm>
            <a:off x="4487004" y="2054118"/>
            <a:ext cx="1381276"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Route cipher</a:t>
            </a:r>
          </a:p>
        </p:txBody>
      </p:sp>
      <p:sp>
        <p:nvSpPr>
          <p:cNvPr id="361" name="Shape 361"/>
          <p:cNvSpPr/>
          <p:nvPr/>
        </p:nvSpPr>
        <p:spPr>
          <a:xfrm>
            <a:off x="5355772" y="2788018"/>
            <a:ext cx="2388859"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Columnar transposition</a:t>
            </a:r>
          </a:p>
        </p:txBody>
      </p:sp>
      <p:sp>
        <p:nvSpPr>
          <p:cNvPr id="362" name="Shape 362"/>
          <p:cNvSpPr/>
          <p:nvPr/>
        </p:nvSpPr>
        <p:spPr>
          <a:xfrm>
            <a:off x="3719871" y="3435652"/>
            <a:ext cx="2148409"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Double transposition</a:t>
            </a:r>
          </a:p>
        </p:txBody>
      </p:sp>
      <p:sp>
        <p:nvSpPr>
          <p:cNvPr id="363" name="Shape 363"/>
          <p:cNvSpPr/>
          <p:nvPr/>
        </p:nvSpPr>
        <p:spPr>
          <a:xfrm>
            <a:off x="4579497" y="4202352"/>
            <a:ext cx="3186706"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Myszkowski transposition(1902)</a:t>
            </a:r>
          </a:p>
        </p:txBody>
      </p:sp>
      <p:sp>
        <p:nvSpPr>
          <p:cNvPr id="364" name="Shape 364"/>
          <p:cNvSpPr/>
          <p:nvPr/>
        </p:nvSpPr>
        <p:spPr>
          <a:xfrm>
            <a:off x="3789424" y="4910332"/>
            <a:ext cx="2391745"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Disrupted transposition</a:t>
            </a:r>
          </a:p>
        </p:txBody>
      </p:sp>
      <p:sp>
        <p:nvSpPr>
          <p:cNvPr id="365" name="Shape 365"/>
          <p:cNvSpPr/>
          <p:nvPr/>
        </p:nvSpPr>
        <p:spPr>
          <a:xfrm>
            <a:off x="4985296" y="5605467"/>
            <a:ext cx="2117952" cy="369332"/>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Grille (cryptography)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371" name="Shape 37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72" name="Shape 372"/>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4800">
                <a:solidFill>
                  <a:schemeClr val="lt1"/>
                </a:solidFill>
                <a:latin typeface="Calibri"/>
                <a:ea typeface="Calibri"/>
                <a:cs typeface="Calibri"/>
                <a:sym typeface="Calibri"/>
              </a:rPr>
              <a:t>換位加密法</a:t>
            </a:r>
            <a:r>
              <a:rPr lang="zh-TW" sz="4800">
                <a:solidFill>
                  <a:schemeClr val="lt1"/>
                </a:solidFill>
                <a:latin typeface="Arial"/>
                <a:ea typeface="Arial"/>
                <a:cs typeface="Arial"/>
                <a:sym typeface="Arial"/>
              </a:rPr>
              <a:t>の籬笆密碼法</a:t>
            </a:r>
            <a:br>
              <a:rPr lang="zh-TW" sz="4800">
                <a:solidFill>
                  <a:schemeClr val="lt1"/>
                </a:solidFill>
                <a:latin typeface="Calibri"/>
                <a:ea typeface="Calibri"/>
                <a:cs typeface="Calibri"/>
                <a:sym typeface="Calibri"/>
              </a:rPr>
            </a:br>
            <a:r>
              <a:rPr lang="zh-TW" sz="4400">
                <a:solidFill>
                  <a:schemeClr val="lt1"/>
                </a:solidFill>
                <a:latin typeface="Calibri"/>
                <a:ea typeface="Calibri"/>
                <a:cs typeface="Calibri"/>
                <a:sym typeface="Calibri"/>
              </a:rPr>
              <a:t>Transposition cipher</a:t>
            </a:r>
          </a:p>
          <a:p>
            <a:pPr indent="0" lvl="0" marL="0" marR="0" rtl="0" algn="ctr">
              <a:spcBef>
                <a:spcPts val="0"/>
              </a:spcBef>
              <a:buNone/>
            </a:pPr>
            <a:r>
              <a:rPr lang="zh-TW" sz="4400">
                <a:solidFill>
                  <a:schemeClr val="lt1"/>
                </a:solidFill>
                <a:latin typeface="Arial"/>
                <a:ea typeface="Arial"/>
                <a:cs typeface="Arial"/>
                <a:sym typeface="Arial"/>
              </a:rPr>
              <a:t>Rail fence cipher</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idx="1" type="body"/>
          </p:nvPr>
        </p:nvSpPr>
        <p:spPr>
          <a:xfrm>
            <a:off x="1174915" y="1350612"/>
            <a:ext cx="5879028" cy="490063"/>
          </a:xfrm>
          <a:prstGeom prst="rect">
            <a:avLst/>
          </a:prstGeom>
          <a:solidFill>
            <a:srgbClr val="FFF2CC"/>
          </a:solidFill>
          <a:ln>
            <a:noFill/>
          </a:ln>
        </p:spPr>
        <p:txBody>
          <a:bodyPr anchorCtr="0" anchor="t" bIns="45700" lIns="91425" rIns="91425" wrap="square" tIns="45700">
            <a:noAutofit/>
          </a:bodyPr>
          <a:lstStyle/>
          <a:p>
            <a:pPr indent="-177800" lvl="0" marL="0" marR="0" rtl="0" algn="l">
              <a:lnSpc>
                <a:spcPct val="90000"/>
              </a:lnSpc>
              <a:spcBef>
                <a:spcPts val="0"/>
              </a:spcBef>
              <a:buClr>
                <a:schemeClr val="dk1"/>
              </a:buClr>
              <a:buSzPts val="2800"/>
              <a:buFont typeface="Arial"/>
              <a:buNone/>
            </a:pPr>
            <a:r>
              <a:rPr b="0" i="0" lang="zh-TW" sz="2800" u="none" cap="none" strike="noStrike">
                <a:solidFill>
                  <a:schemeClr val="dk1"/>
                </a:solidFill>
                <a:latin typeface="Calibri"/>
                <a:ea typeface="Calibri"/>
                <a:cs typeface="Calibri"/>
                <a:sym typeface="Calibri"/>
              </a:rPr>
              <a:t>'WE ARE DISCOVERED. FLEE AT ONCE'</a:t>
            </a:r>
          </a:p>
        </p:txBody>
      </p:sp>
      <p:sp>
        <p:nvSpPr>
          <p:cNvPr id="378" name="Shape 378"/>
          <p:cNvSpPr/>
          <p:nvPr/>
        </p:nvSpPr>
        <p:spPr>
          <a:xfrm>
            <a:off x="0" y="0"/>
            <a:ext cx="9144000" cy="109253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400">
                <a:solidFill>
                  <a:schemeClr val="lt1"/>
                </a:solidFill>
                <a:latin typeface="Calibri"/>
                <a:ea typeface="Calibri"/>
                <a:cs typeface="Calibri"/>
                <a:sym typeface="Calibri"/>
              </a:rPr>
              <a:t>Rail fence cipher::加密方法</a:t>
            </a:r>
          </a:p>
          <a:p>
            <a:pPr indent="0" lvl="0" marL="0" marR="0" rtl="0" algn="l">
              <a:spcBef>
                <a:spcPts val="0"/>
              </a:spcBef>
              <a:buNone/>
            </a:pPr>
            <a:r>
              <a:rPr lang="zh-TW" sz="2000">
                <a:solidFill>
                  <a:schemeClr val="lt1"/>
                </a:solidFill>
                <a:latin typeface="Calibri"/>
                <a:ea typeface="Calibri"/>
                <a:cs typeface="Calibri"/>
                <a:sym typeface="Calibri"/>
              </a:rPr>
              <a:t>https://en.wikipedia.org/wiki/Rail_fence_cipher</a:t>
            </a:r>
          </a:p>
        </p:txBody>
      </p:sp>
      <p:sp>
        <p:nvSpPr>
          <p:cNvPr id="379" name="Shape 379"/>
          <p:cNvSpPr/>
          <p:nvPr/>
        </p:nvSpPr>
        <p:spPr>
          <a:xfrm>
            <a:off x="1683021" y="2113807"/>
            <a:ext cx="7267698"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380" name="Shape 380"/>
          <p:cNvSpPr/>
          <p:nvPr/>
        </p:nvSpPr>
        <p:spPr>
          <a:xfrm>
            <a:off x="134638" y="1331357"/>
            <a:ext cx="1005403" cy="584775"/>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200">
                <a:solidFill>
                  <a:srgbClr val="FFFF00"/>
                </a:solidFill>
                <a:latin typeface="Calibri"/>
                <a:ea typeface="Calibri"/>
                <a:cs typeface="Calibri"/>
                <a:sym typeface="Calibri"/>
              </a:rPr>
              <a:t>明文</a:t>
            </a:r>
          </a:p>
        </p:txBody>
      </p:sp>
      <p:sp>
        <p:nvSpPr>
          <p:cNvPr id="381" name="Shape 381"/>
          <p:cNvSpPr/>
          <p:nvPr/>
        </p:nvSpPr>
        <p:spPr>
          <a:xfrm>
            <a:off x="701460" y="2252306"/>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步驟一</a:t>
            </a:r>
          </a:p>
        </p:txBody>
      </p:sp>
      <p:pic>
        <p:nvPicPr>
          <p:cNvPr id="382" name="Shape 382"/>
          <p:cNvPicPr preferRelativeResize="0"/>
          <p:nvPr/>
        </p:nvPicPr>
        <p:blipFill rotWithShape="1">
          <a:blip r:embed="rId3">
            <a:alphaModFix/>
          </a:blip>
          <a:srcRect b="21496" l="19903" r="37921" t="68276"/>
          <a:stretch/>
        </p:blipFill>
        <p:spPr>
          <a:xfrm>
            <a:off x="1683021" y="2864113"/>
            <a:ext cx="7026107" cy="1309761"/>
          </a:xfrm>
          <a:prstGeom prst="rect">
            <a:avLst/>
          </a:prstGeom>
          <a:noFill/>
          <a:ln>
            <a:noFill/>
          </a:ln>
        </p:spPr>
      </p:pic>
      <p:sp>
        <p:nvSpPr>
          <p:cNvPr id="383" name="Shape 383"/>
          <p:cNvSpPr/>
          <p:nvPr/>
        </p:nvSpPr>
        <p:spPr>
          <a:xfrm>
            <a:off x="701460" y="4328509"/>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步驟二</a:t>
            </a:r>
          </a:p>
        </p:txBody>
      </p:sp>
      <p:sp>
        <p:nvSpPr>
          <p:cNvPr id="384" name="Shape 384"/>
          <p:cNvSpPr/>
          <p:nvPr/>
        </p:nvSpPr>
        <p:spPr>
          <a:xfrm>
            <a:off x="1683021" y="4328509"/>
            <a:ext cx="301717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產生密文:往右順序抄寫一次</a:t>
            </a:r>
          </a:p>
        </p:txBody>
      </p:sp>
      <p:sp>
        <p:nvSpPr>
          <p:cNvPr id="385" name="Shape 385"/>
          <p:cNvSpPr/>
          <p:nvPr/>
        </p:nvSpPr>
        <p:spPr>
          <a:xfrm>
            <a:off x="1282000" y="6370142"/>
            <a:ext cx="326339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WECRLTEERDSOEEFEAOCAIVDEN</a:t>
            </a:r>
          </a:p>
        </p:txBody>
      </p:sp>
      <p:sp>
        <p:nvSpPr>
          <p:cNvPr id="386" name="Shape 386"/>
          <p:cNvSpPr/>
          <p:nvPr/>
        </p:nvSpPr>
        <p:spPr>
          <a:xfrm>
            <a:off x="276597" y="6183418"/>
            <a:ext cx="1005403" cy="584775"/>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200">
                <a:solidFill>
                  <a:srgbClr val="FFFF00"/>
                </a:solidFill>
                <a:latin typeface="Calibri"/>
                <a:ea typeface="Calibri"/>
                <a:cs typeface="Calibri"/>
                <a:sym typeface="Calibri"/>
              </a:rPr>
              <a:t>密</a:t>
            </a:r>
            <a:r>
              <a:rPr b="1" lang="zh-TW" sz="3200">
                <a:solidFill>
                  <a:srgbClr val="FFFF00"/>
                </a:solidFill>
                <a:latin typeface="Calibri"/>
                <a:ea typeface="Calibri"/>
                <a:cs typeface="Calibri"/>
                <a:sym typeface="Calibri"/>
              </a:rPr>
              <a:t>文</a:t>
            </a:r>
          </a:p>
        </p:txBody>
      </p:sp>
      <p:cxnSp>
        <p:nvCxnSpPr>
          <p:cNvPr id="387" name="Shape 387"/>
          <p:cNvCxnSpPr/>
          <p:nvPr/>
        </p:nvCxnSpPr>
        <p:spPr>
          <a:xfrm>
            <a:off x="1683021" y="3146475"/>
            <a:ext cx="703919" cy="1027399"/>
          </a:xfrm>
          <a:prstGeom prst="straightConnector1">
            <a:avLst/>
          </a:prstGeom>
          <a:noFill/>
          <a:ln cap="flat" cmpd="sng" w="57150">
            <a:solidFill>
              <a:srgbClr val="FF0000"/>
            </a:solidFill>
            <a:prstDash val="solid"/>
            <a:miter lim="800000"/>
            <a:headEnd len="med" w="med" type="none"/>
            <a:tailEnd len="lg" w="lg" type="triangle"/>
          </a:ln>
        </p:spPr>
      </p:cxnSp>
      <p:cxnSp>
        <p:nvCxnSpPr>
          <p:cNvPr id="388" name="Shape 388"/>
          <p:cNvCxnSpPr/>
          <p:nvPr/>
        </p:nvCxnSpPr>
        <p:spPr>
          <a:xfrm flipH="1" rot="10800000">
            <a:off x="2553195" y="3146475"/>
            <a:ext cx="724395" cy="1027399"/>
          </a:xfrm>
          <a:prstGeom prst="straightConnector1">
            <a:avLst/>
          </a:prstGeom>
          <a:noFill/>
          <a:ln cap="flat" cmpd="sng" w="57150">
            <a:solidFill>
              <a:srgbClr val="FF0000"/>
            </a:solidFill>
            <a:prstDash val="solid"/>
            <a:miter lim="800000"/>
            <a:headEnd len="med" w="med" type="none"/>
            <a:tailEnd len="lg" w="lg" type="triangle"/>
          </a:ln>
        </p:spPr>
      </p:cxnSp>
      <p:cxnSp>
        <p:nvCxnSpPr>
          <p:cNvPr id="389" name="Shape 389"/>
          <p:cNvCxnSpPr/>
          <p:nvPr/>
        </p:nvCxnSpPr>
        <p:spPr>
          <a:xfrm>
            <a:off x="3277590" y="3082843"/>
            <a:ext cx="703919" cy="1027399"/>
          </a:xfrm>
          <a:prstGeom prst="straightConnector1">
            <a:avLst/>
          </a:prstGeom>
          <a:noFill/>
          <a:ln cap="flat" cmpd="sng" w="57150">
            <a:solidFill>
              <a:srgbClr val="FF0000"/>
            </a:solidFill>
            <a:prstDash val="solid"/>
            <a:miter lim="800000"/>
            <a:headEnd len="med" w="med" type="none"/>
            <a:tailEnd len="lg" w="lg" type="triangle"/>
          </a:ln>
        </p:spPr>
      </p:cxnSp>
      <p:pic>
        <p:nvPicPr>
          <p:cNvPr id="390" name="Shape 390"/>
          <p:cNvPicPr preferRelativeResize="0"/>
          <p:nvPr/>
        </p:nvPicPr>
        <p:blipFill rotWithShape="1">
          <a:blip r:embed="rId3">
            <a:alphaModFix/>
          </a:blip>
          <a:srcRect b="21496" l="19903" r="37921" t="68276"/>
          <a:stretch/>
        </p:blipFill>
        <p:spPr>
          <a:xfrm>
            <a:off x="1683021" y="4953356"/>
            <a:ext cx="7026107" cy="1309761"/>
          </a:xfrm>
          <a:prstGeom prst="rect">
            <a:avLst/>
          </a:prstGeom>
          <a:noFill/>
          <a:ln>
            <a:noFill/>
          </a:ln>
        </p:spPr>
      </p:pic>
      <p:cxnSp>
        <p:nvCxnSpPr>
          <p:cNvPr id="391" name="Shape 391"/>
          <p:cNvCxnSpPr/>
          <p:nvPr/>
        </p:nvCxnSpPr>
        <p:spPr>
          <a:xfrm>
            <a:off x="1793174" y="4956406"/>
            <a:ext cx="6495803" cy="0"/>
          </a:xfrm>
          <a:prstGeom prst="straightConnector1">
            <a:avLst/>
          </a:prstGeom>
          <a:noFill/>
          <a:ln cap="flat" cmpd="sng" w="38100">
            <a:solidFill>
              <a:srgbClr val="FF0000"/>
            </a:solidFill>
            <a:prstDash val="solid"/>
            <a:miter lim="800000"/>
            <a:headEnd len="med" w="med" type="none"/>
            <a:tailEnd len="lg" w="lg" type="triangle"/>
          </a:ln>
        </p:spPr>
      </p:cxnSp>
      <p:cxnSp>
        <p:nvCxnSpPr>
          <p:cNvPr id="392" name="Shape 392"/>
          <p:cNvCxnSpPr/>
          <p:nvPr/>
        </p:nvCxnSpPr>
        <p:spPr>
          <a:xfrm>
            <a:off x="2068968" y="5465065"/>
            <a:ext cx="6495803" cy="0"/>
          </a:xfrm>
          <a:prstGeom prst="straightConnector1">
            <a:avLst/>
          </a:prstGeom>
          <a:noFill/>
          <a:ln cap="flat" cmpd="sng" w="38100">
            <a:solidFill>
              <a:srgbClr val="FF0000"/>
            </a:solidFill>
            <a:prstDash val="solid"/>
            <a:miter lim="800000"/>
            <a:headEnd len="med" w="med" type="none"/>
            <a:tailEnd len="lg" w="lg"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Shape 397"/>
          <p:cNvPicPr preferRelativeResize="0"/>
          <p:nvPr/>
        </p:nvPicPr>
        <p:blipFill rotWithShape="1">
          <a:blip r:embed="rId3">
            <a:alphaModFix/>
          </a:blip>
          <a:srcRect b="27383" l="29220" r="15067" t="48039"/>
          <a:stretch/>
        </p:blipFill>
        <p:spPr>
          <a:xfrm>
            <a:off x="1683021" y="2705735"/>
            <a:ext cx="7132825" cy="1677177"/>
          </a:xfrm>
          <a:prstGeom prst="rect">
            <a:avLst/>
          </a:prstGeom>
          <a:noFill/>
          <a:ln>
            <a:noFill/>
          </a:ln>
        </p:spPr>
      </p:pic>
      <p:sp>
        <p:nvSpPr>
          <p:cNvPr id="398" name="Shape 398"/>
          <p:cNvSpPr txBox="1"/>
          <p:nvPr>
            <p:ph idx="1" type="body"/>
          </p:nvPr>
        </p:nvSpPr>
        <p:spPr>
          <a:xfrm>
            <a:off x="1174915" y="1350612"/>
            <a:ext cx="5879028" cy="490063"/>
          </a:xfrm>
          <a:prstGeom prst="rect">
            <a:avLst/>
          </a:prstGeom>
          <a:solidFill>
            <a:srgbClr val="FFF2CC"/>
          </a:solidFill>
          <a:ln>
            <a:noFill/>
          </a:ln>
        </p:spPr>
        <p:txBody>
          <a:bodyPr anchorCtr="0" anchor="t" bIns="45700" lIns="91425" rIns="91425" wrap="square" tIns="45700">
            <a:noAutofit/>
          </a:bodyPr>
          <a:lstStyle/>
          <a:p>
            <a:pPr indent="-177800" lvl="0" marL="0" marR="0" rtl="0" algn="l">
              <a:lnSpc>
                <a:spcPct val="90000"/>
              </a:lnSpc>
              <a:spcBef>
                <a:spcPts val="0"/>
              </a:spcBef>
              <a:buClr>
                <a:schemeClr val="dk1"/>
              </a:buClr>
              <a:buSzPts val="2800"/>
              <a:buFont typeface="Arial"/>
              <a:buNone/>
            </a:pPr>
            <a:r>
              <a:rPr b="0" i="0" lang="zh-TW" sz="2800" u="none" cap="none" strike="noStrike">
                <a:solidFill>
                  <a:schemeClr val="dk1"/>
                </a:solidFill>
                <a:latin typeface="Calibri"/>
                <a:ea typeface="Calibri"/>
                <a:cs typeface="Calibri"/>
                <a:sym typeface="Calibri"/>
              </a:rPr>
              <a:t>'WE ARE DISCOVERED. FLEE AT ONCE'</a:t>
            </a:r>
          </a:p>
        </p:txBody>
      </p:sp>
      <p:sp>
        <p:nvSpPr>
          <p:cNvPr id="399" name="Shape 399"/>
          <p:cNvSpPr/>
          <p:nvPr/>
        </p:nvSpPr>
        <p:spPr>
          <a:xfrm>
            <a:off x="0" y="0"/>
            <a:ext cx="9144000" cy="109253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400">
                <a:solidFill>
                  <a:schemeClr val="lt1"/>
                </a:solidFill>
                <a:latin typeface="Calibri"/>
                <a:ea typeface="Calibri"/>
                <a:cs typeface="Calibri"/>
                <a:sym typeface="Calibri"/>
              </a:rPr>
              <a:t>如果改成下列規則,如何解密?</a:t>
            </a:r>
          </a:p>
        </p:txBody>
      </p:sp>
      <p:sp>
        <p:nvSpPr>
          <p:cNvPr id="400" name="Shape 400"/>
          <p:cNvSpPr/>
          <p:nvPr/>
        </p:nvSpPr>
        <p:spPr>
          <a:xfrm>
            <a:off x="1683021" y="2113807"/>
            <a:ext cx="7267698"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401" name="Shape 401"/>
          <p:cNvSpPr/>
          <p:nvPr/>
        </p:nvSpPr>
        <p:spPr>
          <a:xfrm>
            <a:off x="237230" y="1334033"/>
            <a:ext cx="902811" cy="523220"/>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2800">
                <a:solidFill>
                  <a:srgbClr val="FFFF00"/>
                </a:solidFill>
                <a:latin typeface="Calibri"/>
                <a:ea typeface="Calibri"/>
                <a:cs typeface="Calibri"/>
                <a:sym typeface="Calibri"/>
              </a:rPr>
              <a:t>明文</a:t>
            </a:r>
          </a:p>
        </p:txBody>
      </p:sp>
      <p:sp>
        <p:nvSpPr>
          <p:cNvPr id="402" name="Shape 402"/>
          <p:cNvSpPr/>
          <p:nvPr/>
        </p:nvSpPr>
        <p:spPr>
          <a:xfrm>
            <a:off x="701460" y="2252306"/>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步驟一</a:t>
            </a:r>
          </a:p>
        </p:txBody>
      </p:sp>
      <p:sp>
        <p:nvSpPr>
          <p:cNvPr id="403" name="Shape 403"/>
          <p:cNvSpPr/>
          <p:nvPr/>
        </p:nvSpPr>
        <p:spPr>
          <a:xfrm>
            <a:off x="701460" y="4328509"/>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步驟二</a:t>
            </a:r>
          </a:p>
        </p:txBody>
      </p:sp>
      <p:sp>
        <p:nvSpPr>
          <p:cNvPr id="404" name="Shape 404"/>
          <p:cNvSpPr/>
          <p:nvPr/>
        </p:nvSpPr>
        <p:spPr>
          <a:xfrm>
            <a:off x="1683021" y="4328509"/>
            <a:ext cx="301717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產生密文:往右順序抄寫一次</a:t>
            </a:r>
          </a:p>
        </p:txBody>
      </p:sp>
      <p:sp>
        <p:nvSpPr>
          <p:cNvPr id="405" name="Shape 405"/>
          <p:cNvSpPr/>
          <p:nvPr/>
        </p:nvSpPr>
        <p:spPr>
          <a:xfrm>
            <a:off x="272104" y="6143102"/>
            <a:ext cx="902811" cy="523220"/>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2800">
                <a:solidFill>
                  <a:srgbClr val="FFFF00"/>
                </a:solidFill>
                <a:latin typeface="Calibri"/>
                <a:ea typeface="Calibri"/>
                <a:cs typeface="Calibri"/>
                <a:sym typeface="Calibri"/>
              </a:rPr>
              <a:t>密</a:t>
            </a:r>
            <a:r>
              <a:rPr b="1" lang="zh-TW" sz="2800">
                <a:solidFill>
                  <a:srgbClr val="FFFF00"/>
                </a:solidFill>
                <a:latin typeface="Calibri"/>
                <a:ea typeface="Calibri"/>
                <a:cs typeface="Calibri"/>
                <a:sym typeface="Calibri"/>
              </a:rPr>
              <a:t>文</a:t>
            </a:r>
          </a:p>
        </p:txBody>
      </p:sp>
      <p:cxnSp>
        <p:nvCxnSpPr>
          <p:cNvPr id="406" name="Shape 406"/>
          <p:cNvCxnSpPr/>
          <p:nvPr/>
        </p:nvCxnSpPr>
        <p:spPr>
          <a:xfrm>
            <a:off x="1683021" y="3146475"/>
            <a:ext cx="703919" cy="1027399"/>
          </a:xfrm>
          <a:prstGeom prst="straightConnector1">
            <a:avLst/>
          </a:prstGeom>
          <a:noFill/>
          <a:ln cap="flat" cmpd="sng" w="57150">
            <a:solidFill>
              <a:srgbClr val="FF0000"/>
            </a:solidFill>
            <a:prstDash val="solid"/>
            <a:miter lim="800000"/>
            <a:headEnd len="med" w="med" type="none"/>
            <a:tailEnd len="lg" w="lg" type="triangle"/>
          </a:ln>
        </p:spPr>
      </p:cxnSp>
      <p:cxnSp>
        <p:nvCxnSpPr>
          <p:cNvPr id="407" name="Shape 407"/>
          <p:cNvCxnSpPr/>
          <p:nvPr/>
        </p:nvCxnSpPr>
        <p:spPr>
          <a:xfrm>
            <a:off x="2563603" y="3162344"/>
            <a:ext cx="703919" cy="1027399"/>
          </a:xfrm>
          <a:prstGeom prst="straightConnector1">
            <a:avLst/>
          </a:prstGeom>
          <a:noFill/>
          <a:ln cap="flat" cmpd="sng" w="57150">
            <a:solidFill>
              <a:srgbClr val="FF0000"/>
            </a:solidFill>
            <a:prstDash val="solid"/>
            <a:miter lim="800000"/>
            <a:headEnd len="med" w="med" type="none"/>
            <a:tailEnd len="lg" w="lg" type="triangle"/>
          </a:ln>
        </p:spPr>
      </p:cxnSp>
      <p:pic>
        <p:nvPicPr>
          <p:cNvPr id="408" name="Shape 408"/>
          <p:cNvPicPr preferRelativeResize="0"/>
          <p:nvPr/>
        </p:nvPicPr>
        <p:blipFill rotWithShape="1">
          <a:blip r:embed="rId3">
            <a:alphaModFix/>
          </a:blip>
          <a:srcRect b="27383" l="29220" r="15067" t="48039"/>
          <a:stretch/>
        </p:blipFill>
        <p:spPr>
          <a:xfrm>
            <a:off x="1683020" y="4919525"/>
            <a:ext cx="7132825" cy="1677177"/>
          </a:xfrm>
          <a:prstGeom prst="rect">
            <a:avLst/>
          </a:prstGeom>
          <a:noFill/>
          <a:ln>
            <a:noFill/>
          </a:ln>
        </p:spPr>
      </p:pic>
      <p:cxnSp>
        <p:nvCxnSpPr>
          <p:cNvPr id="409" name="Shape 409"/>
          <p:cNvCxnSpPr/>
          <p:nvPr/>
        </p:nvCxnSpPr>
        <p:spPr>
          <a:xfrm>
            <a:off x="1816925" y="5051409"/>
            <a:ext cx="6495803" cy="0"/>
          </a:xfrm>
          <a:prstGeom prst="straightConnector1">
            <a:avLst/>
          </a:prstGeom>
          <a:noFill/>
          <a:ln cap="flat" cmpd="sng" w="38100">
            <a:solidFill>
              <a:srgbClr val="FF0000"/>
            </a:solidFill>
            <a:prstDash val="solid"/>
            <a:miter lim="800000"/>
            <a:headEnd len="med" w="med" type="none"/>
            <a:tailEnd len="lg" w="lg" type="triangle"/>
          </a:ln>
        </p:spPr>
      </p:cxnSp>
      <p:cxnSp>
        <p:nvCxnSpPr>
          <p:cNvPr id="410" name="Shape 410"/>
          <p:cNvCxnSpPr/>
          <p:nvPr/>
        </p:nvCxnSpPr>
        <p:spPr>
          <a:xfrm>
            <a:off x="2159331" y="5595694"/>
            <a:ext cx="6495803" cy="0"/>
          </a:xfrm>
          <a:prstGeom prst="straightConnector1">
            <a:avLst/>
          </a:prstGeom>
          <a:noFill/>
          <a:ln cap="flat" cmpd="sng" w="38100">
            <a:solidFill>
              <a:srgbClr val="FF0000"/>
            </a:solidFill>
            <a:prstDash val="solid"/>
            <a:miter lim="800000"/>
            <a:headEnd len="med" w="med" type="none"/>
            <a:tailEnd len="lg" w="lg"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p:nvPr/>
        </p:nvSpPr>
        <p:spPr>
          <a:xfrm>
            <a:off x="4543425" y="2349490"/>
            <a:ext cx="4276725" cy="3139321"/>
          </a:xfrm>
          <a:prstGeom prst="rect">
            <a:avLst/>
          </a:prstGeom>
          <a:noFill/>
          <a:ln>
            <a:noFill/>
          </a:ln>
        </p:spPr>
        <p:txBody>
          <a:bodyPr anchorCtr="0" anchor="t" bIns="45700" lIns="91425" rIns="91425" wrap="square" tIns="45700">
            <a:noAutofit/>
          </a:bodyPr>
          <a:lstStyle/>
          <a:p>
            <a:pPr indent="-342900" lvl="0" marL="342900" marR="0" rtl="0" algn="l">
              <a:spcBef>
                <a:spcPts val="0"/>
              </a:spcBef>
              <a:buClr>
                <a:srgbClr val="FF0000"/>
              </a:buClr>
              <a:buSzPts val="1800"/>
              <a:buFont typeface="Calibri"/>
              <a:buAutoNum type="arabicPeriod"/>
            </a:pPr>
            <a:r>
              <a:rPr b="1" lang="zh-TW" sz="1800">
                <a:solidFill>
                  <a:srgbClr val="FF0000"/>
                </a:solidFill>
                <a:latin typeface="Calibri"/>
                <a:ea typeface="Calibri"/>
                <a:cs typeface="Calibri"/>
                <a:sym typeface="Calibri"/>
              </a:rPr>
              <a:t>Reinforcement Learning 強化學習</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The 360-Degree Selfie 360°自拍</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Gene Therapy 2.0 基因療法2.0</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Hot Solar Cells 太陽能熱光伏電池</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The Cell Atlas 細胞圖譜</a:t>
            </a:r>
          </a:p>
          <a:p>
            <a:pPr indent="-342900" lvl="0" marL="342900" marR="0" rtl="0" algn="l">
              <a:spcBef>
                <a:spcPts val="0"/>
              </a:spcBef>
              <a:buClr>
                <a:schemeClr val="dk1"/>
              </a:buClr>
              <a:buSzPts val="1800"/>
              <a:buFont typeface="Calibri"/>
              <a:buAutoNum type="arabicPeriod"/>
            </a:pPr>
            <a:r>
              <a:rPr b="1" lang="zh-TW" sz="1800">
                <a:solidFill>
                  <a:schemeClr val="dk1"/>
                </a:solidFill>
                <a:latin typeface="Calibri"/>
                <a:ea typeface="Calibri"/>
                <a:cs typeface="Calibri"/>
                <a:sym typeface="Calibri"/>
              </a:rPr>
              <a:t>Self-Driving Trucks自動駕駛貨車</a:t>
            </a:r>
          </a:p>
          <a:p>
            <a:pPr indent="-342900" lvl="0" marL="342900" marR="0" rtl="0" algn="l">
              <a:spcBef>
                <a:spcPts val="0"/>
              </a:spcBef>
              <a:buClr>
                <a:schemeClr val="dk1"/>
              </a:buClr>
              <a:buSzPts val="1800"/>
              <a:buFont typeface="Calibri"/>
              <a:buAutoNum type="arabicPeriod"/>
            </a:pPr>
            <a:r>
              <a:rPr b="1" lang="zh-TW" sz="1800">
                <a:solidFill>
                  <a:schemeClr val="dk1"/>
                </a:solidFill>
                <a:latin typeface="Calibri"/>
                <a:ea typeface="Calibri"/>
                <a:cs typeface="Calibri"/>
                <a:sym typeface="Calibri"/>
              </a:rPr>
              <a:t>Paying with Your Face刷臉支付</a:t>
            </a:r>
          </a:p>
          <a:p>
            <a:pPr indent="-342900" lvl="0" marL="342900" marR="0" rtl="0" algn="l">
              <a:spcBef>
                <a:spcPts val="0"/>
              </a:spcBef>
              <a:buClr>
                <a:srgbClr val="FF0000"/>
              </a:buClr>
              <a:buSzPts val="1800"/>
              <a:buFont typeface="Calibri"/>
              <a:buAutoNum type="arabicPeriod"/>
            </a:pPr>
            <a:r>
              <a:rPr b="1" lang="zh-TW" sz="1800">
                <a:solidFill>
                  <a:srgbClr val="FF0000"/>
                </a:solidFill>
                <a:latin typeface="Calibri"/>
                <a:ea typeface="Calibri"/>
                <a:cs typeface="Calibri"/>
                <a:sym typeface="Calibri"/>
              </a:rPr>
              <a:t>Practical Quantum Computers               實用型量子電腦</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Reversing Paralysis治癒癱瘓</a:t>
            </a:r>
          </a:p>
          <a:p>
            <a:pPr indent="-342900" lvl="0" marL="342900" marR="0" rtl="0" algn="l">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Botnets of Things僵屍物聯網</a:t>
            </a:r>
          </a:p>
        </p:txBody>
      </p:sp>
      <p:pic>
        <p:nvPicPr>
          <p:cNvPr id="107" name="Shape 107"/>
          <p:cNvPicPr preferRelativeResize="0"/>
          <p:nvPr>
            <p:ph idx="1" type="body"/>
          </p:nvPr>
        </p:nvPicPr>
        <p:blipFill rotWithShape="1">
          <a:blip r:embed="rId3">
            <a:alphaModFix/>
          </a:blip>
          <a:srcRect b="0" l="0" r="0" t="0"/>
          <a:stretch/>
        </p:blipFill>
        <p:spPr>
          <a:xfrm>
            <a:off x="634250" y="325261"/>
            <a:ext cx="3543090" cy="6019007"/>
          </a:xfrm>
          <a:prstGeom prst="rect">
            <a:avLst/>
          </a:prstGeom>
          <a:noFill/>
          <a:ln>
            <a:noFill/>
          </a:ln>
        </p:spPr>
      </p:pic>
      <p:sp>
        <p:nvSpPr>
          <p:cNvPr id="108" name="Shape 108"/>
          <p:cNvSpPr/>
          <p:nvPr/>
        </p:nvSpPr>
        <p:spPr>
          <a:xfrm>
            <a:off x="5060534" y="935415"/>
            <a:ext cx="3607216" cy="584775"/>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1800">
                <a:solidFill>
                  <a:srgbClr val="FFFF00"/>
                </a:solidFill>
                <a:latin typeface="Calibri"/>
                <a:ea typeface="Calibri"/>
                <a:cs typeface="Calibri"/>
                <a:sym typeface="Calibri"/>
              </a:rPr>
              <a:t>《麻省理工科技評論》</a:t>
            </a:r>
            <a:r>
              <a:rPr lang="zh-TW" sz="3200">
                <a:solidFill>
                  <a:schemeClr val="lt1"/>
                </a:solidFill>
                <a:latin typeface="Calibri"/>
                <a:ea typeface="Calibri"/>
                <a:cs typeface="Calibri"/>
                <a:sym typeface="Calibri"/>
              </a:rPr>
              <a:t>20</a:t>
            </a:r>
            <a:r>
              <a:rPr lang="zh-TW" sz="3200">
                <a:solidFill>
                  <a:srgbClr val="00B050"/>
                </a:solidFill>
                <a:latin typeface="Calibri"/>
                <a:ea typeface="Calibri"/>
                <a:cs typeface="Calibri"/>
                <a:sym typeface="Calibri"/>
              </a:rPr>
              <a:t>1</a:t>
            </a:r>
            <a:r>
              <a:rPr lang="zh-TW" sz="3200">
                <a:solidFill>
                  <a:schemeClr val="lt1"/>
                </a:solidFill>
                <a:latin typeface="Calibri"/>
                <a:ea typeface="Calibri"/>
                <a:cs typeface="Calibri"/>
                <a:sym typeface="Calibri"/>
              </a:rPr>
              <a:t>7</a:t>
            </a:r>
          </a:p>
        </p:txBody>
      </p:sp>
      <p:sp>
        <p:nvSpPr>
          <p:cNvPr id="109" name="Shape 109"/>
          <p:cNvSpPr/>
          <p:nvPr/>
        </p:nvSpPr>
        <p:spPr>
          <a:xfrm>
            <a:off x="4616461" y="414815"/>
            <a:ext cx="3693960" cy="523220"/>
          </a:xfrm>
          <a:prstGeom prst="rect">
            <a:avLst/>
          </a:prstGeom>
          <a:solidFill>
            <a:srgbClr val="FFFF00"/>
          </a:solidFill>
          <a:ln>
            <a:noFill/>
          </a:ln>
        </p:spPr>
        <p:txBody>
          <a:bodyPr anchorCtr="0" anchor="t" bIns="45700" lIns="91425" rIns="91425" wrap="square" tIns="45700">
            <a:noAutofit/>
          </a:bodyPr>
          <a:lstStyle/>
          <a:p>
            <a:pPr indent="0" lvl="0" marL="0" marR="0" rtl="0" algn="l">
              <a:spcBef>
                <a:spcPts val="0"/>
              </a:spcBef>
              <a:buNone/>
            </a:pPr>
            <a:r>
              <a:rPr b="1" lang="zh-TW" sz="2800">
                <a:solidFill>
                  <a:schemeClr val="dk1"/>
                </a:solidFill>
                <a:latin typeface="Calibri"/>
                <a:ea typeface="Calibri"/>
                <a:cs typeface="Calibri"/>
                <a:sym typeface="Calibri"/>
              </a:rPr>
              <a:t>MIT Technology Review</a:t>
            </a:r>
          </a:p>
        </p:txBody>
      </p:sp>
      <p:sp>
        <p:nvSpPr>
          <p:cNvPr id="110" name="Shape 110"/>
          <p:cNvSpPr/>
          <p:nvPr/>
        </p:nvSpPr>
        <p:spPr>
          <a:xfrm>
            <a:off x="4543425" y="1520190"/>
            <a:ext cx="2957861" cy="461665"/>
          </a:xfrm>
          <a:prstGeom prst="rect">
            <a:avLst/>
          </a:prstGeom>
          <a:solidFill>
            <a:srgbClr val="00B050"/>
          </a:solidFill>
          <a:ln>
            <a:noFill/>
          </a:ln>
        </p:spPr>
        <p:txBody>
          <a:bodyPr anchorCtr="0" anchor="t" bIns="45700" lIns="91425" rIns="91425" wrap="square" tIns="45700">
            <a:noAutofit/>
          </a:bodyPr>
          <a:lstStyle/>
          <a:p>
            <a:pPr indent="0" lvl="0" marL="0" marR="0" rtl="0" algn="l">
              <a:spcBef>
                <a:spcPts val="0"/>
              </a:spcBef>
              <a:buNone/>
            </a:pPr>
            <a:r>
              <a:rPr b="1" lang="zh-TW" sz="2400">
                <a:solidFill>
                  <a:schemeClr val="lt1"/>
                </a:solidFill>
                <a:latin typeface="Calibri"/>
                <a:ea typeface="Calibri"/>
                <a:cs typeface="Calibri"/>
                <a:sym typeface="Calibri"/>
              </a:rPr>
              <a:t>10大全球突破性技術</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Shape 415"/>
          <p:cNvPicPr preferRelativeResize="0"/>
          <p:nvPr/>
        </p:nvPicPr>
        <p:blipFill rotWithShape="1">
          <a:blip r:embed="rId3">
            <a:alphaModFix/>
          </a:blip>
          <a:srcRect b="27383" l="29220" r="15067" t="48039"/>
          <a:stretch/>
        </p:blipFill>
        <p:spPr>
          <a:xfrm>
            <a:off x="1683021" y="2705735"/>
            <a:ext cx="7132825" cy="1677177"/>
          </a:xfrm>
          <a:prstGeom prst="rect">
            <a:avLst/>
          </a:prstGeom>
          <a:noFill/>
          <a:ln>
            <a:noFill/>
          </a:ln>
        </p:spPr>
      </p:pic>
      <p:sp>
        <p:nvSpPr>
          <p:cNvPr id="416" name="Shape 416"/>
          <p:cNvSpPr txBox="1"/>
          <p:nvPr>
            <p:ph idx="1" type="body"/>
          </p:nvPr>
        </p:nvSpPr>
        <p:spPr>
          <a:xfrm>
            <a:off x="1332078" y="1398871"/>
            <a:ext cx="5879028" cy="490063"/>
          </a:xfrm>
          <a:prstGeom prst="rect">
            <a:avLst/>
          </a:prstGeom>
          <a:solidFill>
            <a:srgbClr val="FFF2CC"/>
          </a:solidFill>
          <a:ln>
            <a:noFill/>
          </a:ln>
        </p:spPr>
        <p:txBody>
          <a:bodyPr anchorCtr="0" anchor="t" bIns="45700" lIns="91425" rIns="91425" wrap="square" tIns="45700">
            <a:noAutofit/>
          </a:bodyPr>
          <a:lstStyle/>
          <a:p>
            <a:pPr indent="-177800" lvl="0" marL="0" marR="0" rtl="0" algn="l">
              <a:lnSpc>
                <a:spcPct val="90000"/>
              </a:lnSpc>
              <a:spcBef>
                <a:spcPts val="0"/>
              </a:spcBef>
              <a:buClr>
                <a:schemeClr val="dk1"/>
              </a:buClr>
              <a:buSzPts val="2800"/>
              <a:buFont typeface="Arial"/>
              <a:buNone/>
            </a:pPr>
            <a:r>
              <a:rPr b="0" i="0" lang="zh-TW" sz="2800" u="none" cap="none" strike="noStrike">
                <a:solidFill>
                  <a:schemeClr val="dk1"/>
                </a:solidFill>
                <a:latin typeface="Calibri"/>
                <a:ea typeface="Calibri"/>
                <a:cs typeface="Calibri"/>
                <a:sym typeface="Calibri"/>
              </a:rPr>
              <a:t>'WE ARE DISCOVERED. FLEE AT ONCE'</a:t>
            </a:r>
          </a:p>
        </p:txBody>
      </p:sp>
      <p:sp>
        <p:nvSpPr>
          <p:cNvPr id="417" name="Shape 417"/>
          <p:cNvSpPr/>
          <p:nvPr/>
        </p:nvSpPr>
        <p:spPr>
          <a:xfrm>
            <a:off x="0" y="0"/>
            <a:ext cx="9144000" cy="109253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400">
                <a:solidFill>
                  <a:schemeClr val="lt1"/>
                </a:solidFill>
                <a:latin typeface="Calibri"/>
                <a:ea typeface="Calibri"/>
                <a:cs typeface="Calibri"/>
                <a:sym typeface="Calibri"/>
              </a:rPr>
              <a:t>Route cipher➔如何解密?</a:t>
            </a:r>
          </a:p>
        </p:txBody>
      </p:sp>
      <p:sp>
        <p:nvSpPr>
          <p:cNvPr id="418" name="Shape 418"/>
          <p:cNvSpPr/>
          <p:nvPr/>
        </p:nvSpPr>
        <p:spPr>
          <a:xfrm>
            <a:off x="1683021" y="2113807"/>
            <a:ext cx="7267698"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419" name="Shape 419"/>
          <p:cNvSpPr/>
          <p:nvPr/>
        </p:nvSpPr>
        <p:spPr>
          <a:xfrm>
            <a:off x="289152" y="1361190"/>
            <a:ext cx="1005403" cy="584775"/>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200">
                <a:solidFill>
                  <a:srgbClr val="FFFF00"/>
                </a:solidFill>
                <a:latin typeface="Calibri"/>
                <a:ea typeface="Calibri"/>
                <a:cs typeface="Calibri"/>
                <a:sym typeface="Calibri"/>
              </a:rPr>
              <a:t>明文</a:t>
            </a:r>
          </a:p>
        </p:txBody>
      </p:sp>
      <p:sp>
        <p:nvSpPr>
          <p:cNvPr id="420" name="Shape 420"/>
          <p:cNvSpPr/>
          <p:nvPr/>
        </p:nvSpPr>
        <p:spPr>
          <a:xfrm>
            <a:off x="701460" y="2252306"/>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步驟一</a:t>
            </a:r>
          </a:p>
        </p:txBody>
      </p:sp>
      <p:sp>
        <p:nvSpPr>
          <p:cNvPr id="421" name="Shape 421"/>
          <p:cNvSpPr/>
          <p:nvPr/>
        </p:nvSpPr>
        <p:spPr>
          <a:xfrm>
            <a:off x="701460" y="4328509"/>
            <a:ext cx="877163" cy="369332"/>
          </a:xfrm>
          <a:prstGeom prst="rect">
            <a:avLst/>
          </a:prstGeom>
          <a:solidFill>
            <a:srgbClr val="002060"/>
          </a:solidFill>
          <a:ln>
            <a:noFill/>
          </a:ln>
        </p:spPr>
        <p:txBody>
          <a:bodyPr anchorCtr="0" anchor="t" bIns="45700" lIns="91425" rIns="91425" wrap="square" tIns="45700">
            <a:noAutofit/>
          </a:bodyPr>
          <a:lstStyle/>
          <a:p>
            <a:pPr indent="0" lvl="0" marL="0" marR="0" rtl="0" algn="l">
              <a:spcBef>
                <a:spcPts val="0"/>
              </a:spcBef>
              <a:buNone/>
            </a:pPr>
            <a:r>
              <a:rPr b="1" lang="zh-TW" sz="1800">
                <a:solidFill>
                  <a:schemeClr val="lt1"/>
                </a:solidFill>
                <a:latin typeface="Calibri"/>
                <a:ea typeface="Calibri"/>
                <a:cs typeface="Calibri"/>
                <a:sym typeface="Calibri"/>
              </a:rPr>
              <a:t>步驟二</a:t>
            </a:r>
          </a:p>
        </p:txBody>
      </p:sp>
      <p:sp>
        <p:nvSpPr>
          <p:cNvPr id="422" name="Shape 422"/>
          <p:cNvSpPr/>
          <p:nvPr/>
        </p:nvSpPr>
        <p:spPr>
          <a:xfrm>
            <a:off x="1683021" y="4328509"/>
            <a:ext cx="11705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產生密文:</a:t>
            </a:r>
          </a:p>
        </p:txBody>
      </p:sp>
      <p:sp>
        <p:nvSpPr>
          <p:cNvPr id="423" name="Shape 423"/>
          <p:cNvSpPr/>
          <p:nvPr/>
        </p:nvSpPr>
        <p:spPr>
          <a:xfrm>
            <a:off x="326675" y="6189269"/>
            <a:ext cx="1005403" cy="584775"/>
          </a:xfrm>
          <a:prstGeom prst="rect">
            <a:avLst/>
          </a:prstGeom>
          <a:solidFill>
            <a:schemeClr val="dk1"/>
          </a:solidFill>
          <a:ln>
            <a:noFill/>
          </a:ln>
        </p:spPr>
        <p:txBody>
          <a:bodyPr anchorCtr="0" anchor="t" bIns="45700" lIns="91425" rIns="91425" wrap="square" tIns="45700">
            <a:noAutofit/>
          </a:bodyPr>
          <a:lstStyle/>
          <a:p>
            <a:pPr indent="0" lvl="0" marL="0" marR="0" rtl="0" algn="l">
              <a:spcBef>
                <a:spcPts val="0"/>
              </a:spcBef>
              <a:buNone/>
            </a:pPr>
            <a:r>
              <a:rPr b="1" lang="zh-TW" sz="3200">
                <a:solidFill>
                  <a:srgbClr val="FFFF00"/>
                </a:solidFill>
                <a:latin typeface="Calibri"/>
                <a:ea typeface="Calibri"/>
                <a:cs typeface="Calibri"/>
                <a:sym typeface="Calibri"/>
              </a:rPr>
              <a:t>密</a:t>
            </a:r>
            <a:r>
              <a:rPr b="1" lang="zh-TW" sz="3200">
                <a:solidFill>
                  <a:srgbClr val="FFFF00"/>
                </a:solidFill>
                <a:latin typeface="Calibri"/>
                <a:ea typeface="Calibri"/>
                <a:cs typeface="Calibri"/>
                <a:sym typeface="Calibri"/>
              </a:rPr>
              <a:t>文</a:t>
            </a:r>
          </a:p>
        </p:txBody>
      </p:sp>
      <p:cxnSp>
        <p:nvCxnSpPr>
          <p:cNvPr id="424" name="Shape 424"/>
          <p:cNvCxnSpPr/>
          <p:nvPr/>
        </p:nvCxnSpPr>
        <p:spPr>
          <a:xfrm>
            <a:off x="1683021" y="3146475"/>
            <a:ext cx="703919" cy="1027399"/>
          </a:xfrm>
          <a:prstGeom prst="straightConnector1">
            <a:avLst/>
          </a:prstGeom>
          <a:noFill/>
          <a:ln cap="flat" cmpd="sng" w="57150">
            <a:solidFill>
              <a:srgbClr val="FF0000"/>
            </a:solidFill>
            <a:prstDash val="solid"/>
            <a:miter lim="800000"/>
            <a:headEnd len="med" w="med" type="none"/>
            <a:tailEnd len="lg" w="lg" type="triangle"/>
          </a:ln>
        </p:spPr>
      </p:cxnSp>
      <p:cxnSp>
        <p:nvCxnSpPr>
          <p:cNvPr id="425" name="Shape 425"/>
          <p:cNvCxnSpPr/>
          <p:nvPr/>
        </p:nvCxnSpPr>
        <p:spPr>
          <a:xfrm>
            <a:off x="2563603" y="3162344"/>
            <a:ext cx="703919" cy="1027399"/>
          </a:xfrm>
          <a:prstGeom prst="straightConnector1">
            <a:avLst/>
          </a:prstGeom>
          <a:noFill/>
          <a:ln cap="flat" cmpd="sng" w="57150">
            <a:solidFill>
              <a:srgbClr val="FF0000"/>
            </a:solidFill>
            <a:prstDash val="solid"/>
            <a:miter lim="800000"/>
            <a:headEnd len="med" w="med" type="none"/>
            <a:tailEnd len="lg" w="lg" type="triangle"/>
          </a:ln>
        </p:spPr>
      </p:cxnSp>
      <p:pic>
        <p:nvPicPr>
          <p:cNvPr id="426" name="Shape 426"/>
          <p:cNvPicPr preferRelativeResize="0"/>
          <p:nvPr/>
        </p:nvPicPr>
        <p:blipFill rotWithShape="1">
          <a:blip r:embed="rId4">
            <a:alphaModFix/>
          </a:blip>
          <a:srcRect b="0" l="0" r="0" t="0"/>
          <a:stretch/>
        </p:blipFill>
        <p:spPr>
          <a:xfrm>
            <a:off x="3430510" y="4382912"/>
            <a:ext cx="3637846" cy="1675324"/>
          </a:xfrm>
          <a:prstGeom prst="rect">
            <a:avLst/>
          </a:prstGeom>
          <a:noFill/>
          <a:ln>
            <a:noFill/>
          </a:ln>
        </p:spPr>
      </p:pic>
      <p:sp>
        <p:nvSpPr>
          <p:cNvPr id="427" name="Shape 427"/>
          <p:cNvSpPr/>
          <p:nvPr/>
        </p:nvSpPr>
        <p:spPr>
          <a:xfrm>
            <a:off x="1332078" y="6404712"/>
            <a:ext cx="32758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WRIORFEOEEESVELANADCEDETC</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Shape 432"/>
          <p:cNvPicPr preferRelativeResize="0"/>
          <p:nvPr>
            <p:ph idx="1" type="body"/>
          </p:nvPr>
        </p:nvPicPr>
        <p:blipFill rotWithShape="1">
          <a:blip r:embed="rId3">
            <a:alphaModFix/>
          </a:blip>
          <a:srcRect b="6045" l="0" r="16642" t="5532"/>
          <a:stretch/>
        </p:blipFill>
        <p:spPr>
          <a:xfrm>
            <a:off x="162443" y="1258783"/>
            <a:ext cx="6393025" cy="5213269"/>
          </a:xfrm>
          <a:prstGeom prst="rect">
            <a:avLst/>
          </a:prstGeom>
          <a:noFill/>
          <a:ln>
            <a:noFill/>
          </a:ln>
        </p:spPr>
      </p:pic>
      <p:sp>
        <p:nvSpPr>
          <p:cNvPr id="433" name="Shape 433"/>
          <p:cNvSpPr/>
          <p:nvPr/>
        </p:nvSpPr>
        <p:spPr>
          <a:xfrm>
            <a:off x="0" y="0"/>
            <a:ext cx="9144000" cy="1092530"/>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400">
                <a:solidFill>
                  <a:schemeClr val="lt1"/>
                </a:solidFill>
                <a:latin typeface="Calibri"/>
                <a:ea typeface="Calibri"/>
                <a:cs typeface="Calibri"/>
                <a:sym typeface="Calibri"/>
              </a:rPr>
              <a:t>使用線上工具</a:t>
            </a:r>
          </a:p>
          <a:p>
            <a:pPr indent="0" lvl="0" marL="0" marR="0" rtl="0" algn="l">
              <a:spcBef>
                <a:spcPts val="0"/>
              </a:spcBef>
              <a:buNone/>
            </a:pPr>
            <a:r>
              <a:rPr lang="zh-TW" sz="1400">
                <a:solidFill>
                  <a:schemeClr val="lt1"/>
                </a:solidFill>
                <a:latin typeface="Calibri"/>
                <a:ea typeface="Calibri"/>
                <a:cs typeface="Calibri"/>
                <a:sym typeface="Calibri"/>
              </a:rPr>
              <a:t>https://web.archive.org/web/20071104114600/http://www.simonsingh.net/The_Black_Chamber/railfence.html</a:t>
            </a:r>
          </a:p>
        </p:txBody>
      </p:sp>
      <p:pic>
        <p:nvPicPr>
          <p:cNvPr id="434" name="Shape 434"/>
          <p:cNvPicPr preferRelativeResize="0"/>
          <p:nvPr/>
        </p:nvPicPr>
        <p:blipFill rotWithShape="1">
          <a:blip r:embed="rId4">
            <a:alphaModFix/>
          </a:blip>
          <a:srcRect b="22928" l="0" r="13955" t="0"/>
          <a:stretch/>
        </p:blipFill>
        <p:spPr>
          <a:xfrm>
            <a:off x="4476868" y="2470067"/>
            <a:ext cx="4477127" cy="21375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440" name="Shape 44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41" name="Shape 441"/>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Scytale cipher</a:t>
            </a:r>
          </a:p>
          <a:p>
            <a:pPr indent="0" lvl="0" marL="0" marR="0" rtl="0" algn="ctr">
              <a:spcBef>
                <a:spcPts val="0"/>
              </a:spcBef>
              <a:buNone/>
            </a:pPr>
            <a:r>
              <a:rPr lang="zh-TW" sz="6600">
                <a:solidFill>
                  <a:schemeClr val="lt1"/>
                </a:solidFill>
                <a:latin typeface="Calibri"/>
                <a:ea typeface="Calibri"/>
                <a:cs typeface="Calibri"/>
                <a:sym typeface="Calibri"/>
              </a:rPr>
              <a:t>密碼棒</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Shape 446"/>
          <p:cNvPicPr preferRelativeResize="0"/>
          <p:nvPr>
            <p:ph idx="1" type="body"/>
          </p:nvPr>
        </p:nvPicPr>
        <p:blipFill rotWithShape="1">
          <a:blip r:embed="rId3">
            <a:alphaModFix/>
          </a:blip>
          <a:srcRect b="16069" l="0" r="0" t="6878"/>
          <a:stretch/>
        </p:blipFill>
        <p:spPr>
          <a:xfrm>
            <a:off x="1795401" y="3717302"/>
            <a:ext cx="6719207" cy="2804368"/>
          </a:xfrm>
          <a:prstGeom prst="rect">
            <a:avLst/>
          </a:prstGeom>
          <a:noFill/>
          <a:ln>
            <a:noFill/>
          </a:ln>
        </p:spPr>
      </p:pic>
      <p:pic>
        <p:nvPicPr>
          <p:cNvPr descr="https://upload.wikimedia.org/wikipedia/commons/thumb/5/51/Skytale.png/199px-Skytale.png" id="447" name="Shape 447"/>
          <p:cNvPicPr preferRelativeResize="0"/>
          <p:nvPr/>
        </p:nvPicPr>
        <p:blipFill rotWithShape="1">
          <a:blip r:embed="rId4">
            <a:alphaModFix/>
          </a:blip>
          <a:srcRect b="0" l="0" r="0" t="0"/>
          <a:stretch/>
        </p:blipFill>
        <p:spPr>
          <a:xfrm>
            <a:off x="2610500" y="1184523"/>
            <a:ext cx="4668023" cy="2674144"/>
          </a:xfrm>
          <a:prstGeom prst="rect">
            <a:avLst/>
          </a:prstGeom>
          <a:noFill/>
          <a:ln>
            <a:noFill/>
          </a:ln>
        </p:spPr>
      </p:pic>
      <p:pic>
        <p:nvPicPr>
          <p:cNvPr id="448" name="Shape 448"/>
          <p:cNvPicPr preferRelativeResize="0"/>
          <p:nvPr/>
        </p:nvPicPr>
        <p:blipFill rotWithShape="1">
          <a:blip r:embed="rId5">
            <a:alphaModFix/>
          </a:blip>
          <a:srcRect b="0" l="23676" r="20385" t="0"/>
          <a:stretch/>
        </p:blipFill>
        <p:spPr>
          <a:xfrm>
            <a:off x="240921" y="1374152"/>
            <a:ext cx="1554480" cy="2857500"/>
          </a:xfrm>
          <a:prstGeom prst="rect">
            <a:avLst/>
          </a:prstGeom>
          <a:noFill/>
          <a:ln>
            <a:noFill/>
          </a:ln>
        </p:spPr>
      </p:pic>
      <p:sp>
        <p:nvSpPr>
          <p:cNvPr id="449" name="Shape 449"/>
          <p:cNvSpPr/>
          <p:nvPr/>
        </p:nvSpPr>
        <p:spPr>
          <a:xfrm>
            <a:off x="0" y="0"/>
            <a:ext cx="9144000" cy="1184523"/>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000">
                <a:solidFill>
                  <a:schemeClr val="lt1"/>
                </a:solidFill>
                <a:latin typeface="Calibri"/>
                <a:ea typeface="Calibri"/>
                <a:cs typeface="Calibri"/>
                <a:sym typeface="Calibri"/>
              </a:rPr>
              <a:t>西元前7世紀的希臘詩人</a:t>
            </a:r>
            <a:br>
              <a:rPr lang="zh-TW" sz="4000">
                <a:solidFill>
                  <a:schemeClr val="lt1"/>
                </a:solidFill>
                <a:latin typeface="Calibri"/>
                <a:ea typeface="Calibri"/>
                <a:cs typeface="Calibri"/>
                <a:sym typeface="Calibri"/>
              </a:rPr>
            </a:br>
            <a:r>
              <a:rPr lang="zh-TW" sz="4000">
                <a:solidFill>
                  <a:schemeClr val="lt1"/>
                </a:solidFill>
                <a:latin typeface="Calibri"/>
                <a:ea typeface="Calibri"/>
                <a:cs typeface="Calibri"/>
                <a:sym typeface="Calibri"/>
              </a:rPr>
              <a:t>Archilochus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343642" y="1184523"/>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zh-TW" sz="4400" u="none" cap="none" strike="noStrike">
                <a:solidFill>
                  <a:schemeClr val="dk1"/>
                </a:solidFill>
                <a:latin typeface="Calibri"/>
                <a:ea typeface="Calibri"/>
                <a:cs typeface="Calibri"/>
                <a:sym typeface="Calibri"/>
              </a:rPr>
              <a:t> </a:t>
            </a:r>
          </a:p>
        </p:txBody>
      </p:sp>
      <p:pic>
        <p:nvPicPr>
          <p:cNvPr id="455" name="Shape 455"/>
          <p:cNvPicPr preferRelativeResize="0"/>
          <p:nvPr>
            <p:ph idx="1" type="body"/>
          </p:nvPr>
        </p:nvPicPr>
        <p:blipFill rotWithShape="1">
          <a:blip r:embed="rId3">
            <a:alphaModFix/>
          </a:blip>
          <a:srcRect b="12668" l="0" r="0" t="7077"/>
          <a:stretch/>
        </p:blipFill>
        <p:spPr>
          <a:xfrm>
            <a:off x="486145" y="1673180"/>
            <a:ext cx="8087839" cy="4549490"/>
          </a:xfrm>
          <a:prstGeom prst="rect">
            <a:avLst/>
          </a:prstGeom>
          <a:noFill/>
          <a:ln>
            <a:noFill/>
          </a:ln>
        </p:spPr>
      </p:pic>
      <p:sp>
        <p:nvSpPr>
          <p:cNvPr id="456" name="Shape 456"/>
          <p:cNvSpPr/>
          <p:nvPr/>
        </p:nvSpPr>
        <p:spPr>
          <a:xfrm>
            <a:off x="0" y="0"/>
            <a:ext cx="9144000" cy="1184523"/>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000">
                <a:solidFill>
                  <a:schemeClr val="lt1"/>
                </a:solidFill>
                <a:latin typeface="Calibri"/>
                <a:ea typeface="Calibri"/>
                <a:cs typeface="Calibri"/>
                <a:sym typeface="Calibri"/>
              </a:rPr>
              <a:t>Scytale cipher</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idx="1" type="body"/>
          </p:nvPr>
        </p:nvSpPr>
        <p:spPr>
          <a:xfrm>
            <a:off x="219794" y="1802721"/>
            <a:ext cx="4635681" cy="779669"/>
          </a:xfrm>
          <a:prstGeom prst="rect">
            <a:avLst/>
          </a:prstGeom>
          <a:noFill/>
          <a:ln>
            <a:noFill/>
          </a:ln>
        </p:spPr>
        <p:txBody>
          <a:bodyPr anchorCtr="0" anchor="t" bIns="45700" lIns="91425" rIns="91425" wrap="square" tIns="45700">
            <a:noAutofit/>
          </a:bodyPr>
          <a:lstStyle/>
          <a:p>
            <a:pPr indent="-137795" lvl="0" marL="0" marR="0" rtl="0" algn="l">
              <a:lnSpc>
                <a:spcPct val="70000"/>
              </a:lnSpc>
              <a:spcBef>
                <a:spcPts val="0"/>
              </a:spcBef>
              <a:spcAft>
                <a:spcPts val="0"/>
              </a:spcAft>
              <a:buClr>
                <a:schemeClr val="dk1"/>
              </a:buClr>
              <a:buSzPts val="2170"/>
              <a:buFont typeface="Arial"/>
              <a:buNone/>
            </a:pPr>
            <a:r>
              <a:rPr b="0" i="0" lang="zh-TW" sz="2170" u="none" cap="none" strike="noStrike">
                <a:solidFill>
                  <a:schemeClr val="dk1"/>
                </a:solidFill>
                <a:latin typeface="Calibri"/>
                <a:ea typeface="Calibri"/>
                <a:cs typeface="Calibri"/>
                <a:sym typeface="Calibri"/>
              </a:rPr>
              <a:t>假設那棒可寫下四個字母使之圍繞</a:t>
            </a:r>
          </a:p>
          <a:p>
            <a:pPr indent="-137795" lvl="0" marL="0" marR="0" rtl="0" algn="l">
              <a:lnSpc>
                <a:spcPct val="70000"/>
              </a:lnSpc>
              <a:spcBef>
                <a:spcPts val="1000"/>
              </a:spcBef>
              <a:buClr>
                <a:schemeClr val="dk1"/>
              </a:buClr>
              <a:buSzPts val="2170"/>
              <a:buFont typeface="Arial"/>
              <a:buNone/>
            </a:pPr>
            <a:r>
              <a:rPr b="0" i="0" lang="zh-TW" sz="2170" u="none" cap="none" strike="noStrike">
                <a:solidFill>
                  <a:schemeClr val="dk1"/>
                </a:solidFill>
                <a:latin typeface="Calibri"/>
                <a:ea typeface="Calibri"/>
                <a:cs typeface="Calibri"/>
                <a:sym typeface="Calibri"/>
              </a:rPr>
              <a:t>成圓圈且5個字母可連成一線。</a:t>
            </a:r>
          </a:p>
        </p:txBody>
      </p:sp>
      <p:pic>
        <p:nvPicPr>
          <p:cNvPr descr="https://upload.wikimedia.org/wikipedia/commons/thumb/5/51/Skytale.png/199px-Skytale.png" id="462" name="Shape 462"/>
          <p:cNvPicPr preferRelativeResize="0"/>
          <p:nvPr/>
        </p:nvPicPr>
        <p:blipFill rotWithShape="1">
          <a:blip r:embed="rId3">
            <a:alphaModFix/>
          </a:blip>
          <a:srcRect b="0" l="0" r="0" t="0"/>
          <a:stretch/>
        </p:blipFill>
        <p:spPr>
          <a:xfrm>
            <a:off x="5699131" y="1248366"/>
            <a:ext cx="2731022" cy="1564505"/>
          </a:xfrm>
          <a:prstGeom prst="rect">
            <a:avLst/>
          </a:prstGeom>
          <a:noFill/>
          <a:ln>
            <a:noFill/>
          </a:ln>
        </p:spPr>
      </p:pic>
      <p:sp>
        <p:nvSpPr>
          <p:cNvPr id="463" name="Shape 463"/>
          <p:cNvSpPr/>
          <p:nvPr/>
        </p:nvSpPr>
        <p:spPr>
          <a:xfrm>
            <a:off x="315721" y="3004908"/>
            <a:ext cx="4698787" cy="4154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範例文字："Help me I am under attack".</a:t>
            </a:r>
          </a:p>
        </p:txBody>
      </p:sp>
      <p:sp>
        <p:nvSpPr>
          <p:cNvPr id="464" name="Shape 464"/>
          <p:cNvSpPr/>
          <p:nvPr/>
        </p:nvSpPr>
        <p:spPr>
          <a:xfrm>
            <a:off x="1456510" y="3874202"/>
            <a:ext cx="1714202" cy="138499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H E L P M</a:t>
            </a:r>
          </a:p>
          <a:p>
            <a:pPr indent="0" lvl="0" marL="0" marR="0" rtl="0" algn="l">
              <a:spcBef>
                <a:spcPts val="0"/>
              </a:spcBef>
              <a:buNone/>
            </a:pPr>
            <a:r>
              <a:rPr lang="zh-TW" sz="2100">
                <a:solidFill>
                  <a:schemeClr val="dk1"/>
                </a:solidFill>
                <a:latin typeface="Calibri"/>
                <a:ea typeface="Calibri"/>
                <a:cs typeface="Calibri"/>
                <a:sym typeface="Calibri"/>
              </a:rPr>
              <a:t>E I A M U</a:t>
            </a:r>
          </a:p>
          <a:p>
            <a:pPr indent="0" lvl="0" marL="0" marR="0" rtl="0" algn="l">
              <a:spcBef>
                <a:spcPts val="0"/>
              </a:spcBef>
              <a:buNone/>
            </a:pPr>
            <a:r>
              <a:rPr lang="zh-TW" sz="2100">
                <a:solidFill>
                  <a:schemeClr val="dk1"/>
                </a:solidFill>
                <a:latin typeface="Calibri"/>
                <a:ea typeface="Calibri"/>
                <a:cs typeface="Calibri"/>
                <a:sym typeface="Calibri"/>
              </a:rPr>
              <a:t>N D E R A</a:t>
            </a:r>
          </a:p>
          <a:p>
            <a:pPr indent="0" lvl="0" marL="0" marR="0" rtl="0" algn="l">
              <a:spcBef>
                <a:spcPts val="0"/>
              </a:spcBef>
              <a:buNone/>
            </a:pPr>
            <a:r>
              <a:rPr lang="zh-TW" sz="2100">
                <a:solidFill>
                  <a:schemeClr val="dk1"/>
                </a:solidFill>
                <a:latin typeface="Calibri"/>
                <a:ea typeface="Calibri"/>
                <a:cs typeface="Calibri"/>
                <a:sym typeface="Calibri"/>
              </a:rPr>
              <a:t>T T A C K</a:t>
            </a:r>
          </a:p>
        </p:txBody>
      </p:sp>
      <p:sp>
        <p:nvSpPr>
          <p:cNvPr id="465" name="Shape 465"/>
          <p:cNvSpPr/>
          <p:nvPr/>
        </p:nvSpPr>
        <p:spPr>
          <a:xfrm>
            <a:off x="710237" y="5992465"/>
            <a:ext cx="3861763"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"HENTEIDTLAEAPMRCMUAK"</a:t>
            </a:r>
          </a:p>
        </p:txBody>
      </p:sp>
      <p:sp>
        <p:nvSpPr>
          <p:cNvPr id="466" name="Shape 466"/>
          <p:cNvSpPr/>
          <p:nvPr/>
        </p:nvSpPr>
        <p:spPr>
          <a:xfrm>
            <a:off x="1849881" y="3449912"/>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67" name="Shape 467"/>
          <p:cNvSpPr/>
          <p:nvPr/>
        </p:nvSpPr>
        <p:spPr>
          <a:xfrm>
            <a:off x="1944883" y="5446370"/>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68" name="Shape 468"/>
          <p:cNvSpPr/>
          <p:nvPr/>
        </p:nvSpPr>
        <p:spPr>
          <a:xfrm>
            <a:off x="0" y="11184"/>
            <a:ext cx="9144000" cy="1184523"/>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000">
                <a:solidFill>
                  <a:schemeClr val="lt1"/>
                </a:solidFill>
                <a:latin typeface="Calibri"/>
                <a:ea typeface="Calibri"/>
                <a:cs typeface="Calibri"/>
                <a:sym typeface="Calibri"/>
              </a:rPr>
              <a:t>Scytale cipher::</a:t>
            </a:r>
            <a:r>
              <a:rPr lang="zh-TW" sz="3200">
                <a:solidFill>
                  <a:schemeClr val="lt1"/>
                </a:solidFill>
                <a:latin typeface="Calibri"/>
                <a:ea typeface="Calibri"/>
                <a:cs typeface="Calibri"/>
                <a:sym typeface="Calibri"/>
              </a:rPr>
              <a:t>加密方法</a:t>
            </a:r>
            <a:br>
              <a:rPr lang="zh-TW" sz="32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p:nvPr/>
        </p:nvSpPr>
        <p:spPr>
          <a:xfrm>
            <a:off x="4663440" y="857250"/>
            <a:ext cx="4480560" cy="5143500"/>
          </a:xfrm>
          <a:prstGeom prst="rect">
            <a:avLst/>
          </a:prstGeom>
          <a:solidFill>
            <a:srgbClr val="E1EFD8"/>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74" name="Shape 474"/>
          <p:cNvSpPr txBox="1"/>
          <p:nvPr>
            <p:ph idx="1" type="body"/>
          </p:nvPr>
        </p:nvSpPr>
        <p:spPr>
          <a:xfrm>
            <a:off x="27759" y="1615019"/>
            <a:ext cx="4635681" cy="779669"/>
          </a:xfrm>
          <a:prstGeom prst="rect">
            <a:avLst/>
          </a:prstGeom>
          <a:noFill/>
          <a:ln>
            <a:noFill/>
          </a:ln>
        </p:spPr>
        <p:txBody>
          <a:bodyPr anchorCtr="0" anchor="t" bIns="45700" lIns="91425" rIns="91425" wrap="square" tIns="45700">
            <a:noAutofit/>
          </a:bodyPr>
          <a:lstStyle/>
          <a:p>
            <a:pPr indent="-137795" lvl="0" marL="0" marR="0" rtl="0" algn="l">
              <a:lnSpc>
                <a:spcPct val="70000"/>
              </a:lnSpc>
              <a:spcBef>
                <a:spcPts val="0"/>
              </a:spcBef>
              <a:spcAft>
                <a:spcPts val="0"/>
              </a:spcAft>
              <a:buClr>
                <a:schemeClr val="dk1"/>
              </a:buClr>
              <a:buSzPts val="2170"/>
              <a:buFont typeface="Arial"/>
              <a:buNone/>
            </a:pPr>
            <a:r>
              <a:rPr b="0" i="0" lang="zh-TW" sz="2170" u="none" cap="none" strike="noStrike">
                <a:solidFill>
                  <a:schemeClr val="dk1"/>
                </a:solidFill>
                <a:latin typeface="Calibri"/>
                <a:ea typeface="Calibri"/>
                <a:cs typeface="Calibri"/>
                <a:sym typeface="Calibri"/>
              </a:rPr>
              <a:t>假設那棒可寫下四個字母使之圍繞</a:t>
            </a:r>
          </a:p>
          <a:p>
            <a:pPr indent="-137795" lvl="0" marL="0" marR="0" rtl="0" algn="l">
              <a:lnSpc>
                <a:spcPct val="70000"/>
              </a:lnSpc>
              <a:spcBef>
                <a:spcPts val="1000"/>
              </a:spcBef>
              <a:buClr>
                <a:schemeClr val="dk1"/>
              </a:buClr>
              <a:buSzPts val="2170"/>
              <a:buFont typeface="Arial"/>
              <a:buNone/>
            </a:pPr>
            <a:r>
              <a:rPr b="0" i="0" lang="zh-TW" sz="2170" u="none" cap="none" strike="noStrike">
                <a:solidFill>
                  <a:schemeClr val="dk1"/>
                </a:solidFill>
                <a:latin typeface="Calibri"/>
                <a:ea typeface="Calibri"/>
                <a:cs typeface="Calibri"/>
                <a:sym typeface="Calibri"/>
              </a:rPr>
              <a:t>成圓圈且5個字母可連成一線。</a:t>
            </a:r>
          </a:p>
        </p:txBody>
      </p:sp>
      <p:sp>
        <p:nvSpPr>
          <p:cNvPr id="475" name="Shape 475"/>
          <p:cNvSpPr/>
          <p:nvPr/>
        </p:nvSpPr>
        <p:spPr>
          <a:xfrm>
            <a:off x="27759" y="2682028"/>
            <a:ext cx="4698787" cy="4154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範例文字："Help me I am under attack".</a:t>
            </a:r>
          </a:p>
        </p:txBody>
      </p:sp>
      <p:sp>
        <p:nvSpPr>
          <p:cNvPr id="476" name="Shape 476"/>
          <p:cNvSpPr/>
          <p:nvPr/>
        </p:nvSpPr>
        <p:spPr>
          <a:xfrm>
            <a:off x="1434394" y="3761968"/>
            <a:ext cx="2057398" cy="138499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H E L P M</a:t>
            </a:r>
          </a:p>
          <a:p>
            <a:pPr indent="0" lvl="0" marL="0" marR="0" rtl="0" algn="l">
              <a:spcBef>
                <a:spcPts val="0"/>
              </a:spcBef>
              <a:buNone/>
            </a:pPr>
            <a:r>
              <a:rPr lang="zh-TW" sz="2100">
                <a:solidFill>
                  <a:schemeClr val="dk1"/>
                </a:solidFill>
                <a:latin typeface="Calibri"/>
                <a:ea typeface="Calibri"/>
                <a:cs typeface="Calibri"/>
                <a:sym typeface="Calibri"/>
              </a:rPr>
              <a:t>E I A M U</a:t>
            </a:r>
          </a:p>
          <a:p>
            <a:pPr indent="0" lvl="0" marL="0" marR="0" rtl="0" algn="l">
              <a:spcBef>
                <a:spcPts val="0"/>
              </a:spcBef>
              <a:buNone/>
            </a:pPr>
            <a:r>
              <a:rPr lang="zh-TW" sz="2100">
                <a:solidFill>
                  <a:schemeClr val="dk1"/>
                </a:solidFill>
                <a:latin typeface="Calibri"/>
                <a:ea typeface="Calibri"/>
                <a:cs typeface="Calibri"/>
                <a:sym typeface="Calibri"/>
              </a:rPr>
              <a:t>N D E R A</a:t>
            </a:r>
          </a:p>
          <a:p>
            <a:pPr indent="0" lvl="0" marL="0" marR="0" rtl="0" algn="l">
              <a:spcBef>
                <a:spcPts val="0"/>
              </a:spcBef>
              <a:buNone/>
            </a:pPr>
            <a:r>
              <a:rPr lang="zh-TW" sz="2100">
                <a:solidFill>
                  <a:schemeClr val="dk1"/>
                </a:solidFill>
                <a:latin typeface="Calibri"/>
                <a:ea typeface="Calibri"/>
                <a:cs typeface="Calibri"/>
                <a:sym typeface="Calibri"/>
              </a:rPr>
              <a:t>T T A C K</a:t>
            </a:r>
          </a:p>
        </p:txBody>
      </p:sp>
      <p:sp>
        <p:nvSpPr>
          <p:cNvPr id="477" name="Shape 477"/>
          <p:cNvSpPr/>
          <p:nvPr/>
        </p:nvSpPr>
        <p:spPr>
          <a:xfrm>
            <a:off x="267645" y="5810277"/>
            <a:ext cx="3861763"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"HENTEIDTLAEAPMRCMUAK"</a:t>
            </a:r>
          </a:p>
        </p:txBody>
      </p:sp>
      <p:sp>
        <p:nvSpPr>
          <p:cNvPr id="478" name="Shape 478"/>
          <p:cNvSpPr/>
          <p:nvPr/>
        </p:nvSpPr>
        <p:spPr>
          <a:xfrm>
            <a:off x="1849881" y="3306403"/>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79" name="Shape 479"/>
          <p:cNvSpPr/>
          <p:nvPr/>
        </p:nvSpPr>
        <p:spPr>
          <a:xfrm>
            <a:off x="1849881" y="5243607"/>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80" name="Shape 480"/>
          <p:cNvSpPr/>
          <p:nvPr/>
        </p:nvSpPr>
        <p:spPr>
          <a:xfrm>
            <a:off x="6405119" y="4001160"/>
            <a:ext cx="1589349" cy="113107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1350">
                <a:solidFill>
                  <a:schemeClr val="dk1"/>
                </a:solidFill>
                <a:latin typeface="Calibri"/>
                <a:ea typeface="Calibri"/>
                <a:cs typeface="Calibri"/>
                <a:sym typeface="Calibri"/>
              </a:rPr>
              <a:t>Ｈ　Ｅ　Ｎ　Ｔ</a:t>
            </a:r>
          </a:p>
          <a:p>
            <a:pPr indent="0" lvl="0" marL="0" marR="0" rtl="0" algn="l">
              <a:spcBef>
                <a:spcPts val="0"/>
              </a:spcBef>
              <a:buNone/>
            </a:pPr>
            <a:r>
              <a:rPr b="1" lang="zh-TW" sz="1350">
                <a:solidFill>
                  <a:schemeClr val="dk1"/>
                </a:solidFill>
                <a:latin typeface="Calibri"/>
                <a:ea typeface="Calibri"/>
                <a:cs typeface="Calibri"/>
                <a:sym typeface="Calibri"/>
              </a:rPr>
              <a:t>Ｅ　Ｉ　Ｄ　Ｔ</a:t>
            </a:r>
          </a:p>
          <a:p>
            <a:pPr indent="0" lvl="0" marL="0" marR="0" rtl="0" algn="l">
              <a:spcBef>
                <a:spcPts val="0"/>
              </a:spcBef>
              <a:buNone/>
            </a:pPr>
            <a:r>
              <a:rPr b="1" lang="zh-TW" sz="1350">
                <a:solidFill>
                  <a:schemeClr val="dk1"/>
                </a:solidFill>
                <a:latin typeface="Calibri"/>
                <a:ea typeface="Calibri"/>
                <a:cs typeface="Calibri"/>
                <a:sym typeface="Calibri"/>
              </a:rPr>
              <a:t>Ｌ　Ａ　Ｅ　Ａ</a:t>
            </a:r>
          </a:p>
          <a:p>
            <a:pPr indent="0" lvl="0" marL="0" marR="0" rtl="0" algn="l">
              <a:spcBef>
                <a:spcPts val="0"/>
              </a:spcBef>
              <a:buNone/>
            </a:pPr>
            <a:r>
              <a:rPr b="1" lang="zh-TW" sz="1350">
                <a:solidFill>
                  <a:schemeClr val="dk1"/>
                </a:solidFill>
                <a:latin typeface="Calibri"/>
                <a:ea typeface="Calibri"/>
                <a:cs typeface="Calibri"/>
                <a:sym typeface="Calibri"/>
              </a:rPr>
              <a:t>Ｐ　Ｍ　Ｒ　Ｃ</a:t>
            </a:r>
          </a:p>
          <a:p>
            <a:pPr indent="0" lvl="0" marL="0" marR="0" rtl="0" algn="l">
              <a:spcBef>
                <a:spcPts val="0"/>
              </a:spcBef>
              <a:buNone/>
            </a:pPr>
            <a:r>
              <a:rPr b="1" lang="zh-TW" sz="1350">
                <a:solidFill>
                  <a:schemeClr val="dk1"/>
                </a:solidFill>
                <a:latin typeface="Calibri"/>
                <a:ea typeface="Calibri"/>
                <a:cs typeface="Calibri"/>
                <a:sym typeface="Calibri"/>
              </a:rPr>
              <a:t>Ｍ　Ｕ　Ａ　Ｋ</a:t>
            </a:r>
          </a:p>
        </p:txBody>
      </p:sp>
      <p:sp>
        <p:nvSpPr>
          <p:cNvPr id="481" name="Shape 481"/>
          <p:cNvSpPr/>
          <p:nvPr/>
        </p:nvSpPr>
        <p:spPr>
          <a:xfrm>
            <a:off x="5150385" y="3027855"/>
            <a:ext cx="3861763"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"HENTEIDTLAEAPMRCMUAK"</a:t>
            </a:r>
          </a:p>
        </p:txBody>
      </p:sp>
      <p:sp>
        <p:nvSpPr>
          <p:cNvPr id="482" name="Shape 482"/>
          <p:cNvSpPr/>
          <p:nvPr/>
        </p:nvSpPr>
        <p:spPr>
          <a:xfrm>
            <a:off x="6729531" y="3539536"/>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83" name="Shape 483"/>
          <p:cNvSpPr/>
          <p:nvPr/>
        </p:nvSpPr>
        <p:spPr>
          <a:xfrm>
            <a:off x="6772595" y="5243607"/>
            <a:ext cx="470263" cy="358922"/>
          </a:xfrm>
          <a:prstGeom prst="down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484" name="Shape 484"/>
          <p:cNvSpPr/>
          <p:nvPr/>
        </p:nvSpPr>
        <p:spPr>
          <a:xfrm>
            <a:off x="5450449" y="5602528"/>
            <a:ext cx="3159519" cy="4154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100">
                <a:solidFill>
                  <a:schemeClr val="dk1"/>
                </a:solidFill>
                <a:latin typeface="Calibri"/>
                <a:ea typeface="Calibri"/>
                <a:cs typeface="Calibri"/>
                <a:sym typeface="Calibri"/>
              </a:rPr>
              <a:t>HELPMEIAMUNDERATTACK</a:t>
            </a:r>
          </a:p>
        </p:txBody>
      </p:sp>
      <p:sp>
        <p:nvSpPr>
          <p:cNvPr id="485" name="Shape 485"/>
          <p:cNvSpPr/>
          <p:nvPr/>
        </p:nvSpPr>
        <p:spPr>
          <a:xfrm>
            <a:off x="5197472" y="2195956"/>
            <a:ext cx="1415772"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解密方法</a:t>
            </a:r>
          </a:p>
        </p:txBody>
      </p:sp>
      <p:sp>
        <p:nvSpPr>
          <p:cNvPr id="486" name="Shape 486"/>
          <p:cNvSpPr/>
          <p:nvPr/>
        </p:nvSpPr>
        <p:spPr>
          <a:xfrm>
            <a:off x="0" y="11184"/>
            <a:ext cx="9144000" cy="1184523"/>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4000">
                <a:solidFill>
                  <a:schemeClr val="lt1"/>
                </a:solidFill>
                <a:latin typeface="Calibri"/>
                <a:ea typeface="Calibri"/>
                <a:cs typeface="Calibri"/>
                <a:sym typeface="Calibri"/>
              </a:rPr>
              <a:t>Scytale cipher::</a:t>
            </a:r>
            <a:r>
              <a:rPr lang="zh-TW" sz="3200">
                <a:solidFill>
                  <a:schemeClr val="lt1"/>
                </a:solidFill>
                <a:latin typeface="Calibri"/>
                <a:ea typeface="Calibri"/>
                <a:cs typeface="Calibri"/>
                <a:sym typeface="Calibri"/>
              </a:rPr>
              <a:t>解密方法</a:t>
            </a:r>
            <a:br>
              <a:rPr lang="zh-TW" sz="32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pic>
        <p:nvPicPr>
          <p:cNvPr descr="https://upload.wikimedia.org/wikipedia/commons/thumb/5/51/Skytale.png/199px-Skytale.png" id="487" name="Shape 487"/>
          <p:cNvPicPr preferRelativeResize="0"/>
          <p:nvPr/>
        </p:nvPicPr>
        <p:blipFill rotWithShape="1">
          <a:blip r:embed="rId3">
            <a:alphaModFix/>
          </a:blip>
          <a:srcRect b="0" l="0" r="0" t="0"/>
          <a:stretch/>
        </p:blipFill>
        <p:spPr>
          <a:xfrm>
            <a:off x="5263446" y="116866"/>
            <a:ext cx="2731022" cy="15645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Shape 492"/>
          <p:cNvPicPr preferRelativeResize="0"/>
          <p:nvPr>
            <p:ph idx="1" type="body"/>
          </p:nvPr>
        </p:nvPicPr>
        <p:blipFill rotWithShape="1">
          <a:blip r:embed="rId3">
            <a:alphaModFix/>
          </a:blip>
          <a:srcRect b="47091" l="5770" r="38942" t="19487"/>
          <a:stretch/>
        </p:blipFill>
        <p:spPr>
          <a:xfrm>
            <a:off x="639384" y="3905250"/>
            <a:ext cx="7875966" cy="2578996"/>
          </a:xfrm>
          <a:prstGeom prst="rect">
            <a:avLst/>
          </a:prstGeom>
          <a:noFill/>
          <a:ln>
            <a:noFill/>
          </a:ln>
        </p:spPr>
      </p:pic>
      <p:sp>
        <p:nvSpPr>
          <p:cNvPr id="493" name="Shape 493"/>
          <p:cNvSpPr/>
          <p:nvPr/>
        </p:nvSpPr>
        <p:spPr>
          <a:xfrm>
            <a:off x="639384" y="6257836"/>
            <a:ext cx="6711133" cy="60016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3300">
                <a:solidFill>
                  <a:schemeClr val="dk1"/>
                </a:solidFill>
                <a:latin typeface="Calibri"/>
                <a:ea typeface="Calibri"/>
                <a:cs typeface="Calibri"/>
                <a:sym typeface="Calibri"/>
              </a:rPr>
              <a:t>答案格式:EKO{XXXXXXXXXXXXXXXX}</a:t>
            </a:r>
          </a:p>
        </p:txBody>
      </p:sp>
      <p:sp>
        <p:nvSpPr>
          <p:cNvPr id="494" name="Shape 494"/>
          <p:cNvSpPr/>
          <p:nvPr/>
        </p:nvSpPr>
        <p:spPr>
          <a:xfrm>
            <a:off x="0" y="0"/>
            <a:ext cx="9144000" cy="3705225"/>
          </a:xfrm>
          <a:prstGeom prst="wedgeRectCallout">
            <a:avLst>
              <a:gd fmla="val -20833" name="adj1"/>
              <a:gd fmla="val 625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rPr lang="zh-TW" sz="3600">
                <a:solidFill>
                  <a:schemeClr val="lt1"/>
                </a:solidFill>
                <a:latin typeface="Calibri"/>
                <a:ea typeface="Calibri"/>
                <a:cs typeface="Calibri"/>
                <a:sym typeface="Calibri"/>
              </a:rPr>
              <a:t>EKOPARTY CTF 2015: SCYTCRYPTO</a:t>
            </a:r>
          </a:p>
          <a:p>
            <a:pPr indent="0" lvl="0" marL="0" marR="0" rtl="0" algn="ctr">
              <a:spcBef>
                <a:spcPts val="0"/>
              </a:spcBef>
              <a:buNone/>
            </a:pPr>
            <a:r>
              <a:t/>
            </a:r>
            <a:endParaRPr sz="1800">
              <a:solidFill>
                <a:schemeClr val="lt1"/>
              </a:solidFill>
              <a:latin typeface="Calibri"/>
              <a:ea typeface="Calibri"/>
              <a:cs typeface="Calibri"/>
              <a:sym typeface="Calibri"/>
            </a:endParaRPr>
          </a:p>
          <a:p>
            <a:pPr indent="0" lvl="0" marL="0" marR="0" rtl="0" algn="ctr">
              <a:spcBef>
                <a:spcPts val="0"/>
              </a:spcBef>
              <a:buNone/>
            </a:pPr>
            <a:r>
              <a:rPr lang="zh-TW" sz="1800">
                <a:solidFill>
                  <a:schemeClr val="lt1"/>
                </a:solidFill>
                <a:latin typeface="Calibri"/>
                <a:ea typeface="Calibri"/>
                <a:cs typeface="Calibri"/>
                <a:sym typeface="Calibri"/>
              </a:rPr>
              <a:t>https://github.com/ctfs/write-ups-2015/tree/master/ekoparty-ctf-2015/crypto/cry50</a:t>
            </a:r>
          </a:p>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idx="1" type="body"/>
          </p:nvPr>
        </p:nvSpPr>
        <p:spPr>
          <a:xfrm>
            <a:off x="3123655" y="2647450"/>
            <a:ext cx="3185705" cy="694713"/>
          </a:xfrm>
          <a:prstGeom prst="rect">
            <a:avLst/>
          </a:prstGeom>
          <a:noFill/>
          <a:ln>
            <a:noFill/>
          </a:ln>
        </p:spPr>
        <p:txBody>
          <a:bodyPr anchorCtr="0" anchor="t" bIns="45700" lIns="91425" rIns="91425" wrap="square" tIns="45700">
            <a:noAutofit/>
          </a:bodyPr>
          <a:lstStyle/>
          <a:p>
            <a:pPr indent="-290703" lvl="0" marL="0" marR="0" rtl="0" algn="l">
              <a:lnSpc>
                <a:spcPct val="80000"/>
              </a:lnSpc>
              <a:spcBef>
                <a:spcPts val="0"/>
              </a:spcBef>
              <a:buClr>
                <a:srgbClr val="C00000"/>
              </a:buClr>
              <a:buSzPts val="4578"/>
              <a:buFont typeface="Arial"/>
              <a:buNone/>
            </a:pPr>
            <a:r>
              <a:rPr b="1" i="0" lang="zh-TW" sz="4578" u="none" cap="none" strike="noStrike">
                <a:solidFill>
                  <a:srgbClr val="C00000"/>
                </a:solidFill>
                <a:latin typeface="Calibri"/>
                <a:ea typeface="Calibri"/>
                <a:cs typeface="Calibri"/>
                <a:sym typeface="Calibri"/>
              </a:rPr>
              <a:t>SCYT</a:t>
            </a:r>
            <a:r>
              <a:rPr b="0" i="0" lang="zh-TW" sz="4578" u="none" cap="none" strike="noStrike">
                <a:solidFill>
                  <a:schemeClr val="dk1"/>
                </a:solidFill>
                <a:latin typeface="Calibri"/>
                <a:ea typeface="Calibri"/>
                <a:cs typeface="Calibri"/>
                <a:sym typeface="Calibri"/>
              </a:rPr>
              <a:t>Crypto</a:t>
            </a:r>
          </a:p>
        </p:txBody>
      </p:sp>
      <p:sp>
        <p:nvSpPr>
          <p:cNvPr id="500" name="Shape 500"/>
          <p:cNvSpPr/>
          <p:nvPr/>
        </p:nvSpPr>
        <p:spPr>
          <a:xfrm>
            <a:off x="3161212" y="4982140"/>
            <a:ext cx="2222275" cy="30008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350">
                <a:solidFill>
                  <a:schemeClr val="dk1"/>
                </a:solidFill>
                <a:latin typeface="Calibri"/>
                <a:ea typeface="Calibri"/>
                <a:cs typeface="Calibri"/>
                <a:sym typeface="Calibri"/>
              </a:rPr>
              <a:t>www.dcode.fr/scytale-cipher</a:t>
            </a:r>
          </a:p>
        </p:txBody>
      </p:sp>
      <p:sp>
        <p:nvSpPr>
          <p:cNvPr id="501" name="Shape 501"/>
          <p:cNvSpPr txBox="1"/>
          <p:nvPr/>
        </p:nvSpPr>
        <p:spPr>
          <a:xfrm>
            <a:off x="560070" y="2647450"/>
            <a:ext cx="2281102" cy="591388"/>
          </a:xfrm>
          <a:prstGeom prst="rect">
            <a:avLst/>
          </a:prstGeom>
          <a:noFill/>
          <a:ln>
            <a:noFill/>
          </a:ln>
        </p:spPr>
        <p:txBody>
          <a:bodyPr anchorCtr="0" anchor="ctr" bIns="34275" lIns="68575" rIns="68575" wrap="square" tIns="34275">
            <a:noAutofit/>
          </a:bodyPr>
          <a:lstStyle/>
          <a:p>
            <a:pPr indent="-209550" lvl="0" marL="0" marR="0" rtl="0" algn="l">
              <a:lnSpc>
                <a:spcPct val="90000"/>
              </a:lnSpc>
              <a:spcBef>
                <a:spcPts val="0"/>
              </a:spcBef>
              <a:buClr>
                <a:schemeClr val="dk1"/>
              </a:buClr>
              <a:buSzPts val="3300"/>
              <a:buFont typeface="Calibri"/>
              <a:buNone/>
            </a:pPr>
            <a:r>
              <a:rPr lang="zh-TW" sz="3300">
                <a:solidFill>
                  <a:schemeClr val="dk1"/>
                </a:solidFill>
                <a:latin typeface="Calibri"/>
                <a:ea typeface="Calibri"/>
                <a:cs typeface="Calibri"/>
                <a:sym typeface="Calibri"/>
              </a:rPr>
              <a:t>題目告訴你</a:t>
            </a:r>
          </a:p>
        </p:txBody>
      </p:sp>
      <p:pic>
        <p:nvPicPr>
          <p:cNvPr id="502" name="Shape 502"/>
          <p:cNvPicPr preferRelativeResize="0"/>
          <p:nvPr/>
        </p:nvPicPr>
        <p:blipFill rotWithShape="1">
          <a:blip r:embed="rId3">
            <a:alphaModFix/>
          </a:blip>
          <a:srcRect b="63613" l="0" r="0" t="0"/>
          <a:stretch/>
        </p:blipFill>
        <p:spPr>
          <a:xfrm>
            <a:off x="330568" y="1155444"/>
            <a:ext cx="7878239" cy="938351"/>
          </a:xfrm>
          <a:prstGeom prst="rect">
            <a:avLst/>
          </a:prstGeom>
          <a:noFill/>
          <a:ln>
            <a:noFill/>
          </a:ln>
        </p:spPr>
      </p:pic>
      <p:sp>
        <p:nvSpPr>
          <p:cNvPr id="503" name="Shape 503"/>
          <p:cNvSpPr/>
          <p:nvPr/>
        </p:nvSpPr>
        <p:spPr>
          <a:xfrm>
            <a:off x="2841172" y="2783123"/>
            <a:ext cx="320040" cy="320040"/>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504" name="Shape 504"/>
          <p:cNvSpPr/>
          <p:nvPr/>
        </p:nvSpPr>
        <p:spPr>
          <a:xfrm rot="5217939">
            <a:off x="3639561" y="3354532"/>
            <a:ext cx="716900" cy="679911"/>
          </a:xfrm>
          <a:prstGeom prst="rightArrow">
            <a:avLst>
              <a:gd fmla="val 50000" name="adj1"/>
              <a:gd fmla="val 43764"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505" name="Shape 505"/>
          <p:cNvSpPr/>
          <p:nvPr/>
        </p:nvSpPr>
        <p:spPr>
          <a:xfrm>
            <a:off x="2980682" y="4094177"/>
            <a:ext cx="2578013" cy="60016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3300">
                <a:solidFill>
                  <a:schemeClr val="dk1"/>
                </a:solidFill>
                <a:latin typeface="Calibri"/>
                <a:ea typeface="Calibri"/>
                <a:cs typeface="Calibri"/>
                <a:sym typeface="Calibri"/>
              </a:rPr>
              <a:t>scytale-cipher</a:t>
            </a:r>
          </a:p>
        </p:txBody>
      </p:sp>
      <p:sp>
        <p:nvSpPr>
          <p:cNvPr id="506" name="Shape 506"/>
          <p:cNvSpPr txBox="1"/>
          <p:nvPr/>
        </p:nvSpPr>
        <p:spPr>
          <a:xfrm>
            <a:off x="560070" y="3483115"/>
            <a:ext cx="3079486" cy="591388"/>
          </a:xfrm>
          <a:prstGeom prst="rect">
            <a:avLst/>
          </a:prstGeom>
          <a:noFill/>
          <a:ln>
            <a:noFill/>
          </a:ln>
        </p:spPr>
        <p:txBody>
          <a:bodyPr anchorCtr="0" anchor="ctr" bIns="34275" lIns="68575" rIns="68575" wrap="square" tIns="34275">
            <a:noAutofit/>
          </a:bodyPr>
          <a:lstStyle/>
          <a:p>
            <a:pPr indent="-178117" lvl="0" marL="0" marR="0" rtl="0" algn="l">
              <a:lnSpc>
                <a:spcPct val="80000"/>
              </a:lnSpc>
              <a:spcBef>
                <a:spcPts val="0"/>
              </a:spcBef>
              <a:buClr>
                <a:schemeClr val="dk1"/>
              </a:buClr>
              <a:buSzPts val="2805"/>
              <a:buFont typeface="Calibri"/>
              <a:buNone/>
            </a:pPr>
            <a:r>
              <a:rPr lang="zh-TW" sz="2805">
                <a:solidFill>
                  <a:schemeClr val="dk1"/>
                </a:solidFill>
                <a:latin typeface="Calibri"/>
                <a:ea typeface="Calibri"/>
                <a:cs typeface="Calibri"/>
                <a:sym typeface="Calibri"/>
              </a:rPr>
              <a:t>題目又是密碼問題</a:t>
            </a:r>
          </a:p>
        </p:txBody>
      </p:sp>
      <p:sp>
        <p:nvSpPr>
          <p:cNvPr id="507" name="Shape 507"/>
          <p:cNvSpPr/>
          <p:nvPr/>
        </p:nvSpPr>
        <p:spPr>
          <a:xfrm>
            <a:off x="0" y="0"/>
            <a:ext cx="9144000" cy="953526"/>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lang="zh-TW" sz="3200">
                <a:solidFill>
                  <a:schemeClr val="lt1"/>
                </a:solidFill>
                <a:latin typeface="Calibri"/>
                <a:ea typeface="Calibri"/>
                <a:cs typeface="Calibri"/>
                <a:sym typeface="Calibri"/>
              </a:rPr>
              <a:t>神猜法</a:t>
            </a:r>
          </a:p>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Shape 512"/>
          <p:cNvPicPr preferRelativeResize="0"/>
          <p:nvPr>
            <p:ph idx="1" type="body"/>
          </p:nvPr>
        </p:nvPicPr>
        <p:blipFill rotWithShape="1">
          <a:blip r:embed="rId3">
            <a:alphaModFix/>
          </a:blip>
          <a:srcRect b="6664" l="0" r="37317" t="6877"/>
          <a:stretch/>
        </p:blipFill>
        <p:spPr>
          <a:xfrm>
            <a:off x="999614" y="1332975"/>
            <a:ext cx="6069174" cy="4534357"/>
          </a:xfrm>
          <a:prstGeom prst="rect">
            <a:avLst/>
          </a:prstGeom>
          <a:noFill/>
          <a:ln>
            <a:noFill/>
          </a:ln>
        </p:spPr>
      </p:pic>
      <p:sp>
        <p:nvSpPr>
          <p:cNvPr id="513" name="Shape 513"/>
          <p:cNvSpPr/>
          <p:nvPr/>
        </p:nvSpPr>
        <p:spPr>
          <a:xfrm>
            <a:off x="1471353" y="3403914"/>
            <a:ext cx="666206" cy="666206"/>
          </a:xfrm>
          <a:prstGeom prst="rightArrow">
            <a:avLst>
              <a:gd fmla="val 50000" name="adj1"/>
              <a:gd fmla="val 50000" name="adj2"/>
            </a:avLst>
          </a:prstGeom>
          <a:solidFill>
            <a:schemeClr val="accent1"/>
          </a:solidFill>
          <a:ln cap="flat" cmpd="sng" w="12700">
            <a:solidFill>
              <a:srgbClr val="42719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350">
              <a:solidFill>
                <a:schemeClr val="lt1"/>
              </a:solidFill>
              <a:latin typeface="Calibri"/>
              <a:ea typeface="Calibri"/>
              <a:cs typeface="Calibri"/>
              <a:sym typeface="Calibri"/>
            </a:endParaRPr>
          </a:p>
        </p:txBody>
      </p:sp>
      <p:sp>
        <p:nvSpPr>
          <p:cNvPr id="514" name="Shape 514"/>
          <p:cNvSpPr/>
          <p:nvPr/>
        </p:nvSpPr>
        <p:spPr>
          <a:xfrm>
            <a:off x="0" y="0"/>
            <a:ext cx="9144000" cy="84772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lang="zh-TW" sz="2400">
                <a:solidFill>
                  <a:schemeClr val="lt1"/>
                </a:solidFill>
                <a:latin typeface="Calibri"/>
                <a:ea typeface="Calibri"/>
                <a:cs typeface="Calibri"/>
                <a:sym typeface="Calibri"/>
              </a:rPr>
              <a:t>善用Google</a:t>
            </a:r>
            <a:br>
              <a:rPr lang="zh-TW" sz="2400">
                <a:solidFill>
                  <a:schemeClr val="lt1"/>
                </a:solidFill>
                <a:latin typeface="Calibri"/>
                <a:ea typeface="Calibri"/>
                <a:cs typeface="Calibri"/>
                <a:sym typeface="Calibri"/>
              </a:rPr>
            </a:br>
            <a:r>
              <a:rPr lang="zh-TW" sz="2400">
                <a:solidFill>
                  <a:schemeClr val="lt1"/>
                </a:solidFill>
                <a:latin typeface="Calibri"/>
                <a:ea typeface="Calibri"/>
                <a:cs typeface="Calibri"/>
                <a:sym typeface="Calibri"/>
              </a:rPr>
              <a:t>看看</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16" name="Shape 11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17" name="Shape 117"/>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無所不在的</a:t>
            </a:r>
          </a:p>
          <a:p>
            <a:pPr indent="0" lvl="0" marL="0" marR="0" rtl="0" algn="ctr">
              <a:spcBef>
                <a:spcPts val="0"/>
              </a:spcBef>
              <a:buNone/>
            </a:pPr>
            <a:r>
              <a:rPr lang="zh-TW" sz="6600">
                <a:solidFill>
                  <a:schemeClr val="lt1"/>
                </a:solidFill>
                <a:latin typeface="Calibri"/>
                <a:ea typeface="Calibri"/>
                <a:cs typeface="Calibri"/>
                <a:sym typeface="Calibri"/>
              </a:rPr>
              <a:t>密碼學</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Shape 519"/>
          <p:cNvPicPr preferRelativeResize="0"/>
          <p:nvPr>
            <p:ph idx="1" type="body"/>
          </p:nvPr>
        </p:nvPicPr>
        <p:blipFill rotWithShape="1">
          <a:blip r:embed="rId3">
            <a:alphaModFix/>
          </a:blip>
          <a:srcRect b="15869" l="4794" r="4686" t="5477"/>
          <a:stretch/>
        </p:blipFill>
        <p:spPr>
          <a:xfrm>
            <a:off x="1123950" y="1085850"/>
            <a:ext cx="7854500" cy="5191125"/>
          </a:xfrm>
          <a:prstGeom prst="rect">
            <a:avLst/>
          </a:prstGeom>
          <a:noFill/>
          <a:ln>
            <a:noFill/>
          </a:ln>
        </p:spPr>
      </p:pic>
      <p:sp>
        <p:nvSpPr>
          <p:cNvPr id="520" name="Shape 520"/>
          <p:cNvSpPr/>
          <p:nvPr/>
        </p:nvSpPr>
        <p:spPr>
          <a:xfrm>
            <a:off x="0" y="0"/>
            <a:ext cx="9144000" cy="84772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lang="zh-TW" sz="2400">
                <a:solidFill>
                  <a:schemeClr val="lt1"/>
                </a:solidFill>
                <a:latin typeface="Calibri"/>
                <a:ea typeface="Calibri"/>
                <a:cs typeface="Calibri"/>
                <a:sym typeface="Calibri"/>
              </a:rPr>
              <a:t>解法一:使用線上工具</a:t>
            </a:r>
          </a:p>
          <a:p>
            <a:pPr indent="0" lvl="0" marL="0" marR="0" rtl="0" algn="l">
              <a:spcBef>
                <a:spcPts val="0"/>
              </a:spcBef>
              <a:buNone/>
            </a:pPr>
            <a:r>
              <a:rPr lang="zh-TW" sz="1800">
                <a:solidFill>
                  <a:schemeClr val="lt1"/>
                </a:solidFill>
                <a:latin typeface="Calibri"/>
                <a:ea typeface="Calibri"/>
                <a:cs typeface="Calibri"/>
                <a:sym typeface="Calibri"/>
              </a:rPr>
              <a:t>http://www.dcode.fr/scytale-cipher</a:t>
            </a:r>
          </a:p>
        </p:txBody>
      </p:sp>
      <p:sp>
        <p:nvSpPr>
          <p:cNvPr id="521" name="Shape 521"/>
          <p:cNvSpPr/>
          <p:nvPr/>
        </p:nvSpPr>
        <p:spPr>
          <a:xfrm>
            <a:off x="5219700" y="5086350"/>
            <a:ext cx="771525" cy="657225"/>
          </a:xfrm>
          <a:prstGeom prst="ellipse">
            <a:avLst/>
          </a:prstGeom>
          <a:noFill/>
          <a:ln cap="flat" cmpd="sng" w="57150">
            <a:solidFill>
              <a:srgbClr val="385623"/>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22" name="Shape 522"/>
          <p:cNvSpPr/>
          <p:nvPr/>
        </p:nvSpPr>
        <p:spPr>
          <a:xfrm>
            <a:off x="1123950" y="3681412"/>
            <a:ext cx="1504950" cy="376238"/>
          </a:xfrm>
          <a:prstGeom prst="rect">
            <a:avLst/>
          </a:prstGeom>
          <a:no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23" name="Shape 523"/>
          <p:cNvSpPr/>
          <p:nvPr/>
        </p:nvSpPr>
        <p:spPr>
          <a:xfrm>
            <a:off x="0" y="3593306"/>
            <a:ext cx="1123951" cy="559594"/>
          </a:xfrm>
          <a:prstGeom prst="rightArrow">
            <a:avLst>
              <a:gd fmla="val 50000" name="adj1"/>
              <a:gd fmla="val 500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rPr b="1" lang="zh-TW" sz="1200">
                <a:solidFill>
                  <a:schemeClr val="lt1"/>
                </a:solidFill>
                <a:latin typeface="Calibri"/>
                <a:ea typeface="Calibri"/>
                <a:cs typeface="Calibri"/>
                <a:sym typeface="Calibri"/>
              </a:rPr>
              <a:t>(3)解答在此</a:t>
            </a:r>
          </a:p>
        </p:txBody>
      </p:sp>
      <p:sp>
        <p:nvSpPr>
          <p:cNvPr id="524" name="Shape 524"/>
          <p:cNvSpPr/>
          <p:nvPr/>
        </p:nvSpPr>
        <p:spPr>
          <a:xfrm>
            <a:off x="2809875" y="4124325"/>
            <a:ext cx="1123951" cy="559594"/>
          </a:xfrm>
          <a:prstGeom prst="rightArrow">
            <a:avLst>
              <a:gd fmla="val 50000" name="adj1"/>
              <a:gd fmla="val 50000" name="adj2"/>
            </a:avLst>
          </a:prstGeom>
          <a:solidFill>
            <a:srgbClr val="002060"/>
          </a:solidFill>
          <a:ln>
            <a:noFill/>
          </a:ln>
        </p:spPr>
        <p:txBody>
          <a:bodyPr anchorCtr="0" anchor="ctr" bIns="45700" lIns="91425" rIns="91425" wrap="square" tIns="45700">
            <a:noAutofit/>
          </a:bodyPr>
          <a:lstStyle/>
          <a:p>
            <a:pPr indent="0" lvl="0" marL="0" marR="0" rtl="0" algn="ctr">
              <a:spcBef>
                <a:spcPts val="0"/>
              </a:spcBef>
              <a:buNone/>
            </a:pPr>
            <a:r>
              <a:rPr b="1" lang="zh-TW" sz="1400">
                <a:solidFill>
                  <a:schemeClr val="lt1"/>
                </a:solidFill>
                <a:latin typeface="Calibri"/>
                <a:ea typeface="Calibri"/>
                <a:cs typeface="Calibri"/>
                <a:sym typeface="Calibri"/>
              </a:rPr>
              <a:t>(1)輸入</a:t>
            </a:r>
          </a:p>
        </p:txBody>
      </p:sp>
      <p:sp>
        <p:nvSpPr>
          <p:cNvPr id="525" name="Shape 525"/>
          <p:cNvSpPr/>
          <p:nvPr/>
        </p:nvSpPr>
        <p:spPr>
          <a:xfrm>
            <a:off x="3933826" y="4216003"/>
            <a:ext cx="1504950" cy="376238"/>
          </a:xfrm>
          <a:prstGeom prst="rect">
            <a:avLst/>
          </a:prstGeom>
          <a:noFill/>
          <a:ln cap="flat" cmpd="sng" w="57150">
            <a:solidFill>
              <a:srgbClr val="00206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26" name="Shape 526"/>
          <p:cNvSpPr/>
          <p:nvPr/>
        </p:nvSpPr>
        <p:spPr>
          <a:xfrm>
            <a:off x="2950399" y="5183981"/>
            <a:ext cx="1123951" cy="559594"/>
          </a:xfrm>
          <a:prstGeom prst="rightArrow">
            <a:avLst>
              <a:gd fmla="val 50000" name="adj1"/>
              <a:gd fmla="val 50000" name="adj2"/>
            </a:avLst>
          </a:prstGeom>
          <a:solidFill>
            <a:srgbClr val="385623"/>
          </a:solidFill>
          <a:ln>
            <a:noFill/>
          </a:ln>
        </p:spPr>
        <p:txBody>
          <a:bodyPr anchorCtr="0" anchor="ctr" bIns="45700" lIns="91425" rIns="91425" wrap="square" tIns="45700">
            <a:noAutofit/>
          </a:bodyPr>
          <a:lstStyle/>
          <a:p>
            <a:pPr indent="0" lvl="0" marL="0" marR="0" rtl="0" algn="ctr">
              <a:spcBef>
                <a:spcPts val="0"/>
              </a:spcBef>
              <a:buNone/>
            </a:pPr>
            <a:r>
              <a:rPr b="1" lang="zh-TW" sz="1400">
                <a:solidFill>
                  <a:schemeClr val="lt1"/>
                </a:solidFill>
                <a:latin typeface="Calibri"/>
                <a:ea typeface="Calibri"/>
                <a:cs typeface="Calibri"/>
                <a:sym typeface="Calibri"/>
              </a:rPr>
              <a:t>(2)選擇</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ph idx="1" type="body"/>
          </p:nvPr>
        </p:nvPicPr>
        <p:blipFill rotWithShape="1">
          <a:blip r:embed="rId3">
            <a:alphaModFix/>
          </a:blip>
          <a:srcRect b="34082" l="7071" r="53902" t="29893"/>
          <a:stretch/>
        </p:blipFill>
        <p:spPr>
          <a:xfrm>
            <a:off x="738052" y="2170987"/>
            <a:ext cx="6856160" cy="3428081"/>
          </a:xfrm>
          <a:prstGeom prst="rect">
            <a:avLst/>
          </a:prstGeom>
          <a:noFill/>
          <a:ln>
            <a:noFill/>
          </a:ln>
        </p:spPr>
      </p:pic>
      <p:sp>
        <p:nvSpPr>
          <p:cNvPr id="532" name="Shape 532"/>
          <p:cNvSpPr/>
          <p:nvPr/>
        </p:nvSpPr>
        <p:spPr>
          <a:xfrm>
            <a:off x="2504128" y="1232332"/>
            <a:ext cx="4425763"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3000">
                <a:solidFill>
                  <a:srgbClr val="C00000"/>
                </a:solidFill>
                <a:latin typeface="Calibri"/>
                <a:ea typeface="Calibri"/>
                <a:cs typeface="Calibri"/>
                <a:sym typeface="Calibri"/>
              </a:rPr>
              <a:t>E</a:t>
            </a:r>
            <a:r>
              <a:rPr lang="zh-TW" sz="3000">
                <a:solidFill>
                  <a:schemeClr val="dk1"/>
                </a:solidFill>
                <a:latin typeface="Calibri"/>
                <a:ea typeface="Calibri"/>
                <a:cs typeface="Calibri"/>
                <a:sym typeface="Calibri"/>
              </a:rPr>
              <a:t>RT</a:t>
            </a:r>
            <a:r>
              <a:rPr b="1" lang="zh-TW" sz="3000">
                <a:solidFill>
                  <a:srgbClr val="C00000"/>
                </a:solidFill>
                <a:latin typeface="Calibri"/>
                <a:ea typeface="Calibri"/>
                <a:cs typeface="Calibri"/>
                <a:sym typeface="Calibri"/>
              </a:rPr>
              <a:t>K</a:t>
            </a:r>
            <a:r>
              <a:rPr lang="zh-TW" sz="3000">
                <a:solidFill>
                  <a:schemeClr val="dk1"/>
                </a:solidFill>
                <a:latin typeface="Calibri"/>
                <a:ea typeface="Calibri"/>
                <a:cs typeface="Calibri"/>
                <a:sym typeface="Calibri"/>
              </a:rPr>
              <a:t>SO</a:t>
            </a:r>
            <a:r>
              <a:rPr b="1" lang="zh-TW" sz="3000">
                <a:solidFill>
                  <a:srgbClr val="C00000"/>
                </a:solidFill>
                <a:latin typeface="Calibri"/>
                <a:ea typeface="Calibri"/>
                <a:cs typeface="Calibri"/>
                <a:sym typeface="Calibri"/>
              </a:rPr>
              <a:t>O</a:t>
            </a:r>
            <a:r>
              <a:rPr lang="zh-TW" sz="3000">
                <a:solidFill>
                  <a:schemeClr val="dk1"/>
                </a:solidFill>
                <a:latin typeface="Calibri"/>
                <a:ea typeface="Calibri"/>
                <a:cs typeface="Calibri"/>
                <a:sym typeface="Calibri"/>
              </a:rPr>
              <a:t>TC</a:t>
            </a:r>
            <a:r>
              <a:rPr lang="zh-TW" sz="3000">
                <a:solidFill>
                  <a:srgbClr val="FF0000"/>
                </a:solidFill>
                <a:latin typeface="Calibri"/>
                <a:ea typeface="Calibri"/>
                <a:cs typeface="Calibri"/>
                <a:sym typeface="Calibri"/>
              </a:rPr>
              <a:t>M</a:t>
            </a:r>
            <a:r>
              <a:rPr lang="zh-TW" sz="3000">
                <a:solidFill>
                  <a:schemeClr val="dk1"/>
                </a:solidFill>
                <a:latin typeface="Calibri"/>
                <a:ea typeface="Calibri"/>
                <a:cs typeface="Calibri"/>
                <a:sym typeface="Calibri"/>
              </a:rPr>
              <a:t>CH</a:t>
            </a:r>
            <a:r>
              <a:rPr lang="zh-TW" sz="3000">
                <a:solidFill>
                  <a:srgbClr val="FF0000"/>
                </a:solidFill>
                <a:latin typeface="Calibri"/>
                <a:ea typeface="Calibri"/>
                <a:cs typeface="Calibri"/>
                <a:sym typeface="Calibri"/>
              </a:rPr>
              <a:t>Y</a:t>
            </a:r>
            <a:r>
              <a:rPr lang="zh-TW" sz="3000">
                <a:solidFill>
                  <a:schemeClr val="dk1"/>
                </a:solidFill>
                <a:latin typeface="Calibri"/>
                <a:ea typeface="Calibri"/>
                <a:cs typeface="Calibri"/>
                <a:sym typeface="Calibri"/>
              </a:rPr>
              <a:t>RA</a:t>
            </a:r>
            <a:r>
              <a:rPr lang="zh-TW" sz="3000">
                <a:solidFill>
                  <a:srgbClr val="FF0000"/>
                </a:solidFill>
                <a:latin typeface="Calibri"/>
                <a:ea typeface="Calibri"/>
                <a:cs typeface="Calibri"/>
                <a:sym typeface="Calibri"/>
              </a:rPr>
              <a:t>F</a:t>
            </a:r>
            <a:r>
              <a:rPr lang="zh-TW" sz="3000">
                <a:solidFill>
                  <a:schemeClr val="dk1"/>
                </a:solidFill>
                <a:latin typeface="Calibri"/>
                <a:ea typeface="Calibri"/>
                <a:cs typeface="Calibri"/>
                <a:sym typeface="Calibri"/>
              </a:rPr>
              <a:t>YLIPL</a:t>
            </a:r>
          </a:p>
        </p:txBody>
      </p:sp>
      <p:sp>
        <p:nvSpPr>
          <p:cNvPr id="533" name="Shape 533"/>
          <p:cNvSpPr/>
          <p:nvPr/>
        </p:nvSpPr>
        <p:spPr>
          <a:xfrm>
            <a:off x="118753" y="944061"/>
            <a:ext cx="2182649" cy="30008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350">
                <a:solidFill>
                  <a:schemeClr val="dk1"/>
                </a:solidFill>
                <a:latin typeface="Calibri"/>
                <a:ea typeface="Calibri"/>
                <a:cs typeface="Calibri"/>
                <a:sym typeface="Calibri"/>
              </a:rPr>
              <a:t>EKO{MYFIRSTCRYPTOCHALL}</a:t>
            </a:r>
          </a:p>
        </p:txBody>
      </p:sp>
      <p:sp>
        <p:nvSpPr>
          <p:cNvPr id="534" name="Shape 534"/>
          <p:cNvSpPr/>
          <p:nvPr/>
        </p:nvSpPr>
        <p:spPr>
          <a:xfrm>
            <a:off x="0" y="0"/>
            <a:ext cx="9144000" cy="84772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解法二:使用linux command </a:t>
            </a:r>
          </a:p>
        </p:txBody>
      </p:sp>
      <p:sp>
        <p:nvSpPr>
          <p:cNvPr id="535" name="Shape 535"/>
          <p:cNvSpPr/>
          <p:nvPr/>
        </p:nvSpPr>
        <p:spPr>
          <a:xfrm>
            <a:off x="2504128" y="3109592"/>
            <a:ext cx="6162675" cy="3416320"/>
          </a:xfrm>
          <a:prstGeom prst="rect">
            <a:avLst/>
          </a:prstGeom>
          <a:solidFill>
            <a:srgbClr val="FFF2CC"/>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Usage: fold [OPTION]... [FILE]...</a:t>
            </a:r>
          </a:p>
          <a:p>
            <a:pPr indent="0" lvl="0" marL="0" marR="0" rtl="0" algn="l">
              <a:spcBef>
                <a:spcPts val="0"/>
              </a:spcBef>
              <a:buNone/>
            </a:pPr>
            <a:r>
              <a:rPr lang="zh-TW" sz="1800">
                <a:solidFill>
                  <a:schemeClr val="dk1"/>
                </a:solidFill>
                <a:latin typeface="Calibri"/>
                <a:ea typeface="Calibri"/>
                <a:cs typeface="Calibri"/>
                <a:sym typeface="Calibri"/>
              </a:rPr>
              <a:t>Wrap input lines in each FILE, writing to standard output.</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With no FILE, or when FILE is -, read standard input.</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Mandatory arguments to long options are mandatory for short options too.</a:t>
            </a:r>
          </a:p>
          <a:p>
            <a:pPr indent="0" lvl="0" marL="0" marR="0" rtl="0" algn="l">
              <a:spcBef>
                <a:spcPts val="0"/>
              </a:spcBef>
              <a:buNone/>
            </a:pPr>
            <a:r>
              <a:rPr lang="zh-TW" sz="1800">
                <a:solidFill>
                  <a:schemeClr val="dk1"/>
                </a:solidFill>
                <a:latin typeface="Calibri"/>
                <a:ea typeface="Calibri"/>
                <a:cs typeface="Calibri"/>
                <a:sym typeface="Calibri"/>
              </a:rPr>
              <a:t>  -b, --bytes         count bytes rather than columns</a:t>
            </a:r>
          </a:p>
          <a:p>
            <a:pPr indent="0" lvl="0" marL="0" marR="0" rtl="0" algn="l">
              <a:spcBef>
                <a:spcPts val="0"/>
              </a:spcBef>
              <a:buNone/>
            </a:pPr>
            <a:r>
              <a:rPr lang="zh-TW" sz="1800">
                <a:solidFill>
                  <a:schemeClr val="dk1"/>
                </a:solidFill>
                <a:latin typeface="Calibri"/>
                <a:ea typeface="Calibri"/>
                <a:cs typeface="Calibri"/>
                <a:sym typeface="Calibri"/>
              </a:rPr>
              <a:t>  -s, --spaces        break at spaces</a:t>
            </a:r>
          </a:p>
          <a:p>
            <a:pPr indent="0" lvl="0" marL="0" marR="0" rtl="0" algn="l">
              <a:spcBef>
                <a:spcPts val="0"/>
              </a:spcBef>
              <a:buNone/>
            </a:pPr>
            <a:r>
              <a:rPr lang="zh-TW" sz="1800">
                <a:solidFill>
                  <a:schemeClr val="dk1"/>
                </a:solidFill>
                <a:latin typeface="Calibri"/>
                <a:ea typeface="Calibri"/>
                <a:cs typeface="Calibri"/>
                <a:sym typeface="Calibri"/>
              </a:rPr>
              <a:t>  </a:t>
            </a:r>
            <a:r>
              <a:rPr b="1" lang="zh-TW" sz="1800">
                <a:solidFill>
                  <a:srgbClr val="FF0000"/>
                </a:solidFill>
                <a:latin typeface="Calibri"/>
                <a:ea typeface="Calibri"/>
                <a:cs typeface="Calibri"/>
                <a:sym typeface="Calibri"/>
              </a:rPr>
              <a:t>-w, --width=WIDTH   use WIDTH columns instead of 80</a:t>
            </a:r>
          </a:p>
          <a:p>
            <a:pPr indent="0" lvl="0" marL="0" marR="0" rtl="0" algn="l">
              <a:spcBef>
                <a:spcPts val="0"/>
              </a:spcBef>
              <a:buNone/>
            </a:pPr>
            <a:r>
              <a:rPr lang="zh-TW" sz="1800">
                <a:solidFill>
                  <a:schemeClr val="dk1"/>
                </a:solidFill>
                <a:latin typeface="Calibri"/>
                <a:ea typeface="Calibri"/>
                <a:cs typeface="Calibri"/>
                <a:sym typeface="Calibri"/>
              </a:rPr>
              <a:t>  --help     display this help and exit</a:t>
            </a:r>
          </a:p>
          <a:p>
            <a:pPr indent="0" lvl="0" marL="0" marR="0" rtl="0" algn="l">
              <a:spcBef>
                <a:spcPts val="0"/>
              </a:spcBef>
              <a:buNone/>
            </a:pPr>
            <a:r>
              <a:rPr lang="zh-TW" sz="1800">
                <a:solidFill>
                  <a:schemeClr val="dk1"/>
                </a:solidFill>
                <a:latin typeface="Calibri"/>
                <a:ea typeface="Calibri"/>
                <a:cs typeface="Calibri"/>
                <a:sym typeface="Calibri"/>
              </a:rPr>
              <a:t>  --version  output version information and exit</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541" name="Shape 54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2" name="Shape 542"/>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crypto@CTF</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p:nvPr/>
        </p:nvSpPr>
        <p:spPr>
          <a:xfrm>
            <a:off x="0" y="0"/>
            <a:ext cx="9144000" cy="3705225"/>
          </a:xfrm>
          <a:prstGeom prst="wedgeRectCallout">
            <a:avLst>
              <a:gd fmla="val -20833" name="adj1"/>
              <a:gd fmla="val 625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a:p>
            <a:pPr indent="0" lvl="0" marL="0" marR="0" rtl="0" algn="ctr">
              <a:spcBef>
                <a:spcPts val="0"/>
              </a:spcBef>
              <a:buNone/>
            </a:pPr>
            <a:r>
              <a:rPr lang="zh-TW" sz="4000">
                <a:solidFill>
                  <a:schemeClr val="lt1"/>
                </a:solidFill>
                <a:latin typeface="Calibri"/>
                <a:ea typeface="Calibri"/>
                <a:cs typeface="Calibri"/>
                <a:sym typeface="Calibri"/>
              </a:rPr>
              <a:t>AlexCTF Fore1-Hit_the_core</a:t>
            </a:r>
          </a:p>
          <a:p>
            <a:pPr indent="0" lvl="0" marL="0" marR="0" rtl="0" algn="ctr">
              <a:spcBef>
                <a:spcPts val="0"/>
              </a:spcBef>
              <a:buNone/>
            </a:pPr>
            <a:r>
              <a:t/>
            </a:r>
            <a:endParaRPr sz="1800">
              <a:solidFill>
                <a:schemeClr val="lt1"/>
              </a:solidFill>
              <a:latin typeface="Calibri"/>
              <a:ea typeface="Calibri"/>
              <a:cs typeface="Calibri"/>
              <a:sym typeface="Calibri"/>
            </a:endParaRPr>
          </a:p>
          <a:p>
            <a:pPr indent="0" lvl="0" marL="0" marR="0" rtl="0" algn="ctr">
              <a:spcBef>
                <a:spcPts val="0"/>
              </a:spcBef>
              <a:buNone/>
            </a:pPr>
            <a:r>
              <a:rPr lang="zh-TW" sz="1800">
                <a:solidFill>
                  <a:schemeClr val="lt1"/>
                </a:solidFill>
                <a:latin typeface="Calibri"/>
                <a:ea typeface="Calibri"/>
                <a:cs typeface="Calibri"/>
                <a:sym typeface="Calibri"/>
              </a:rPr>
              <a:t>https://github.com/R3dCr3sc3nt/AlexCTF/blob/master/Fore1-Hit_the_core/README.md</a:t>
            </a:r>
          </a:p>
        </p:txBody>
      </p:sp>
      <p:sp>
        <p:nvSpPr>
          <p:cNvPr id="548" name="Shape 548"/>
          <p:cNvSpPr/>
          <p:nvPr/>
        </p:nvSpPr>
        <p:spPr>
          <a:xfrm>
            <a:off x="2581300" y="5370017"/>
            <a:ext cx="2026709" cy="58477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3200">
                <a:solidFill>
                  <a:schemeClr val="dk1"/>
                </a:solidFill>
                <a:latin typeface="Calibri"/>
                <a:ea typeface="Calibri"/>
                <a:cs typeface="Calibri"/>
                <a:sym typeface="Calibri"/>
              </a:rPr>
              <a:t>fore1.core </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idx="1" type="body"/>
          </p:nvPr>
        </p:nvSpPr>
        <p:spPr>
          <a:xfrm>
            <a:off x="628650" y="2235745"/>
            <a:ext cx="2803319" cy="573191"/>
          </a:xfrm>
          <a:prstGeom prst="rect">
            <a:avLst/>
          </a:prstGeom>
          <a:solidFill>
            <a:srgbClr val="E1EFD8"/>
          </a:solid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zh-TW" sz="2800" u="none" cap="none" strike="noStrike">
                <a:solidFill>
                  <a:schemeClr val="dk1"/>
                </a:solidFill>
                <a:latin typeface="Calibri"/>
                <a:ea typeface="Calibri"/>
                <a:cs typeface="Calibri"/>
                <a:sym typeface="Calibri"/>
              </a:rPr>
              <a:t>strings fore1.core </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4" name="Shape 554"/>
          <p:cNvSpPr/>
          <p:nvPr/>
        </p:nvSpPr>
        <p:spPr>
          <a:xfrm>
            <a:off x="771896" y="4930768"/>
            <a:ext cx="7743454" cy="120032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400">
                <a:solidFill>
                  <a:schemeClr val="dk1"/>
                </a:solidFill>
                <a:latin typeface="Calibri"/>
                <a:ea typeface="Calibri"/>
                <a:cs typeface="Calibri"/>
                <a:sym typeface="Calibri"/>
              </a:rPr>
              <a:t>cvq</a:t>
            </a:r>
            <a:r>
              <a:rPr b="1" lang="zh-TW" sz="2400">
                <a:solidFill>
                  <a:srgbClr val="FF0000"/>
                </a:solidFill>
                <a:latin typeface="Calibri"/>
                <a:ea typeface="Calibri"/>
                <a:cs typeface="Calibri"/>
                <a:sym typeface="Calibri"/>
              </a:rPr>
              <a:t>A</a:t>
            </a:r>
            <a:r>
              <a:rPr lang="zh-TW" sz="2400">
                <a:solidFill>
                  <a:schemeClr val="dk1"/>
                </a:solidFill>
                <a:latin typeface="Calibri"/>
                <a:ea typeface="Calibri"/>
                <a:cs typeface="Calibri"/>
                <a:sym typeface="Calibri"/>
              </a:rPr>
              <a:t>eqac</a:t>
            </a:r>
            <a:r>
              <a:rPr b="1" lang="zh-TW" sz="2400">
                <a:solidFill>
                  <a:srgbClr val="FF0000"/>
                </a:solidFill>
                <a:latin typeface="Calibri"/>
                <a:ea typeface="Calibri"/>
                <a:cs typeface="Calibri"/>
                <a:sym typeface="Calibri"/>
              </a:rPr>
              <a:t>L</a:t>
            </a:r>
            <a:r>
              <a:rPr lang="zh-TW" sz="2400">
                <a:solidFill>
                  <a:schemeClr val="dk1"/>
                </a:solidFill>
                <a:latin typeface="Calibri"/>
                <a:ea typeface="Calibri"/>
                <a:cs typeface="Calibri"/>
                <a:sym typeface="Calibri"/>
              </a:rPr>
              <a:t>tqaz</a:t>
            </a:r>
            <a:r>
              <a:rPr b="1" lang="zh-TW" sz="2400">
                <a:solidFill>
                  <a:srgbClr val="FF0000"/>
                </a:solidFill>
                <a:latin typeface="Calibri"/>
                <a:ea typeface="Calibri"/>
                <a:cs typeface="Calibri"/>
                <a:sym typeface="Calibri"/>
              </a:rPr>
              <a:t>E</a:t>
            </a:r>
            <a:r>
              <a:rPr lang="zh-TW" sz="2400">
                <a:solidFill>
                  <a:schemeClr val="dk1"/>
                </a:solidFill>
                <a:latin typeface="Calibri"/>
                <a:ea typeface="Calibri"/>
                <a:cs typeface="Calibri"/>
                <a:sym typeface="Calibri"/>
              </a:rPr>
              <a:t>igwi</a:t>
            </a:r>
            <a:r>
              <a:rPr b="1" lang="zh-TW" sz="2400">
                <a:solidFill>
                  <a:srgbClr val="FF0000"/>
                </a:solidFill>
                <a:latin typeface="Calibri"/>
                <a:ea typeface="Calibri"/>
                <a:cs typeface="Calibri"/>
                <a:sym typeface="Calibri"/>
              </a:rPr>
              <a:t>X</a:t>
            </a:r>
            <a:r>
              <a:rPr lang="zh-TW" sz="24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55" name="Shape 555"/>
          <p:cNvSpPr/>
          <p:nvPr/>
        </p:nvSpPr>
        <p:spPr>
          <a:xfrm>
            <a:off x="0" y="0"/>
            <a:ext cx="9144000" cy="84772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a:t>
            </a:r>
          </a:p>
        </p:txBody>
      </p:sp>
      <p:sp>
        <p:nvSpPr>
          <p:cNvPr id="556" name="Shape 556"/>
          <p:cNvSpPr/>
          <p:nvPr/>
        </p:nvSpPr>
        <p:spPr>
          <a:xfrm>
            <a:off x="628650" y="3154030"/>
            <a:ext cx="8075963" cy="120032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zh-TW" sz="2400">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p:txBody>
      </p:sp>
      <p:sp>
        <p:nvSpPr>
          <p:cNvPr id="557" name="Shape 557"/>
          <p:cNvSpPr/>
          <p:nvPr/>
        </p:nvSpPr>
        <p:spPr>
          <a:xfrm>
            <a:off x="273132" y="5272644"/>
            <a:ext cx="498764" cy="653143"/>
          </a:xfrm>
          <a:prstGeom prst="rightArrow">
            <a:avLst>
              <a:gd fmla="val 50000" name="adj1"/>
              <a:gd fmla="val 50000" name="adj2"/>
            </a:avLst>
          </a:prstGeom>
          <a:solidFill>
            <a:srgbClr val="FF0000"/>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58" name="Shape 558"/>
          <p:cNvSpPr txBox="1"/>
          <p:nvPr/>
        </p:nvSpPr>
        <p:spPr>
          <a:xfrm>
            <a:off x="628650" y="1372740"/>
            <a:ext cx="2803319" cy="573191"/>
          </a:xfrm>
          <a:prstGeom prst="rect">
            <a:avLst/>
          </a:prstGeom>
          <a:solidFill>
            <a:srgbClr val="E1EFD8"/>
          </a:solid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lang="zh-TW" sz="2800">
                <a:solidFill>
                  <a:schemeClr val="dk1"/>
                </a:solidFill>
                <a:latin typeface="Calibri"/>
                <a:ea typeface="Calibri"/>
                <a:cs typeface="Calibri"/>
                <a:sym typeface="Calibri"/>
              </a:rPr>
              <a:t>file fore1.core </a:t>
            </a:r>
          </a:p>
          <a:p>
            <a:pPr indent="-2286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idx="1" type="body"/>
          </p:nvPr>
        </p:nvSpPr>
        <p:spPr>
          <a:xfrm>
            <a:off x="145471" y="2352283"/>
            <a:ext cx="7886700" cy="4351338"/>
          </a:xfrm>
          <a:prstGeom prst="rect">
            <a:avLst/>
          </a:prstGeom>
          <a:solidFill>
            <a:srgbClr val="FFF2CC"/>
          </a:solidFill>
          <a:ln>
            <a:noFill/>
          </a:ln>
        </p:spPr>
        <p:txBody>
          <a:bodyPr anchorCtr="0" anchor="t" bIns="45700" lIns="91425" rIns="91425" wrap="square" tIns="45700">
            <a:noAutofit/>
          </a:bodyPr>
          <a:lstStyle/>
          <a:p>
            <a:pPr indent="-95250" lvl="0" marL="0" marR="0" rtl="0" algn="l">
              <a:lnSpc>
                <a:spcPct val="90000"/>
              </a:lnSpc>
              <a:spcBef>
                <a:spcPts val="0"/>
              </a:spcBef>
              <a:spcAft>
                <a:spcPts val="0"/>
              </a:spcAft>
              <a:buClr>
                <a:schemeClr val="dk1"/>
              </a:buClr>
              <a:buSzPts val="1500"/>
              <a:buFont typeface="Arial"/>
              <a:buNone/>
            </a:pPr>
            <a:r>
              <a:rPr lang="zh-TW" sz="1500"/>
              <a:t>cipher</a:t>
            </a:r>
            <a:r>
              <a:rPr b="0" i="0" lang="zh-TW" sz="1500" u="none" cap="none" strike="noStrike">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a:p>
            <a:pPr indent="-17780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77800" lvl="0" marL="0" marR="0" rtl="0" algn="l">
              <a:lnSpc>
                <a:spcPct val="90000"/>
              </a:lnSpc>
              <a:spcBef>
                <a:spcPts val="1000"/>
              </a:spcBef>
              <a:spcAft>
                <a:spcPts val="0"/>
              </a:spcAft>
              <a:buClr>
                <a:schemeClr val="dk1"/>
              </a:buClr>
              <a:buSzPts val="2800"/>
              <a:buFont typeface="Arial"/>
              <a:buNone/>
            </a:pPr>
            <a:r>
              <a:rPr lang="zh-TW"/>
              <a:t>cipher</a:t>
            </a:r>
            <a:r>
              <a:rPr b="0" i="0" lang="zh-TW" sz="2800" u="none" cap="none" strike="noStrike">
                <a:solidFill>
                  <a:schemeClr val="dk1"/>
                </a:solidFill>
                <a:latin typeface="Calibri"/>
                <a:ea typeface="Calibri"/>
                <a:cs typeface="Calibri"/>
                <a:sym typeface="Calibri"/>
              </a:rPr>
              <a:t>=</a:t>
            </a:r>
            <a:r>
              <a:rPr lang="zh-TW"/>
              <a:t>cipher</a:t>
            </a:r>
            <a:r>
              <a:rPr b="0" i="0" lang="zh-TW" sz="2800" u="none" cap="none" strike="noStrike">
                <a:solidFill>
                  <a:schemeClr val="dk1"/>
                </a:solidFill>
                <a:latin typeface="Calibri"/>
                <a:ea typeface="Calibri"/>
                <a:cs typeface="Calibri"/>
                <a:sym typeface="Calibri"/>
              </a:rPr>
              <a:t>[3:]</a:t>
            </a:r>
          </a:p>
          <a:p>
            <a:pPr indent="-177800" lvl="0" marL="0" marR="0" rtl="0" algn="l">
              <a:lnSpc>
                <a:spcPct val="90000"/>
              </a:lnSpc>
              <a:spcBef>
                <a:spcPts val="1000"/>
              </a:spcBef>
              <a:spcAft>
                <a:spcPts val="0"/>
              </a:spcAft>
              <a:buClr>
                <a:schemeClr val="dk1"/>
              </a:buClr>
              <a:buSzPts val="2800"/>
              <a:buFont typeface="Arial"/>
              <a:buNone/>
            </a:pPr>
            <a:r>
              <a:rPr b="0" i="0" lang="zh-TW" sz="2800" u="none" cap="none" strike="noStrike">
                <a:solidFill>
                  <a:schemeClr val="dk1"/>
                </a:solidFill>
                <a:latin typeface="Calibri"/>
                <a:ea typeface="Calibri"/>
                <a:cs typeface="Calibri"/>
                <a:sym typeface="Calibri"/>
              </a:rPr>
              <a:t>flag = ''</a:t>
            </a:r>
          </a:p>
          <a:p>
            <a:pPr indent="-177800" lvl="0" marL="0" marR="0" rtl="0" algn="l">
              <a:lnSpc>
                <a:spcPct val="90000"/>
              </a:lnSpc>
              <a:spcBef>
                <a:spcPts val="1000"/>
              </a:spcBef>
              <a:spcAft>
                <a:spcPts val="0"/>
              </a:spcAft>
              <a:buClr>
                <a:schemeClr val="dk1"/>
              </a:buClr>
              <a:buSzPts val="2800"/>
              <a:buFont typeface="Arial"/>
              <a:buNone/>
            </a:pPr>
            <a:r>
              <a:rPr b="0" i="0" lang="zh-TW" sz="2800" u="none" cap="none" strike="noStrike">
                <a:solidFill>
                  <a:schemeClr val="dk1"/>
                </a:solidFill>
                <a:latin typeface="Calibri"/>
                <a:ea typeface="Calibri"/>
                <a:cs typeface="Calibri"/>
                <a:sym typeface="Calibri"/>
              </a:rPr>
              <a:t>for x in range(0,len(</a:t>
            </a:r>
            <a:r>
              <a:rPr lang="zh-TW"/>
              <a:t>cipher</a:t>
            </a:r>
            <a:r>
              <a:rPr b="0" i="0" lang="zh-TW" sz="2800" u="none" cap="none" strike="noStrike">
                <a:solidFill>
                  <a:schemeClr val="dk1"/>
                </a:solidFill>
                <a:latin typeface="Calibri"/>
                <a:ea typeface="Calibri"/>
                <a:cs typeface="Calibri"/>
                <a:sym typeface="Calibri"/>
              </a:rPr>
              <a:t>),1):</a:t>
            </a:r>
          </a:p>
          <a:p>
            <a:pPr indent="-177800" lvl="0" marL="0" marR="0" rtl="0" algn="l">
              <a:lnSpc>
                <a:spcPct val="90000"/>
              </a:lnSpc>
              <a:spcBef>
                <a:spcPts val="1000"/>
              </a:spcBef>
              <a:spcAft>
                <a:spcPts val="0"/>
              </a:spcAft>
              <a:buClr>
                <a:schemeClr val="dk1"/>
              </a:buClr>
              <a:buSzPts val="2800"/>
              <a:buFont typeface="Arial"/>
              <a:buNone/>
            </a:pPr>
            <a:r>
              <a:rPr b="0" i="0" lang="zh-TW" sz="2800" u="none" cap="none" strike="noStrike">
                <a:solidFill>
                  <a:schemeClr val="dk1"/>
                </a:solidFill>
                <a:latin typeface="Calibri"/>
                <a:ea typeface="Calibri"/>
                <a:cs typeface="Calibri"/>
                <a:sym typeface="Calibri"/>
              </a:rPr>
              <a:t>    if x%5==0:</a:t>
            </a:r>
          </a:p>
          <a:p>
            <a:pPr indent="-177800" lvl="0" marL="0" marR="0" rtl="0" algn="l">
              <a:lnSpc>
                <a:spcPct val="90000"/>
              </a:lnSpc>
              <a:spcBef>
                <a:spcPts val="1000"/>
              </a:spcBef>
              <a:spcAft>
                <a:spcPts val="0"/>
              </a:spcAft>
              <a:buClr>
                <a:schemeClr val="dk1"/>
              </a:buClr>
              <a:buSzPts val="2800"/>
              <a:buFont typeface="Arial"/>
              <a:buNone/>
            </a:pPr>
            <a:r>
              <a:rPr b="0" i="0" lang="zh-TW" sz="2800" u="none" cap="none" strike="noStrike">
                <a:solidFill>
                  <a:schemeClr val="dk1"/>
                </a:solidFill>
                <a:latin typeface="Calibri"/>
                <a:ea typeface="Calibri"/>
                <a:cs typeface="Calibri"/>
                <a:sym typeface="Calibri"/>
              </a:rPr>
              <a:t>        flag+=</a:t>
            </a:r>
            <a:r>
              <a:rPr lang="zh-TW"/>
              <a:t>cipher</a:t>
            </a:r>
            <a:r>
              <a:rPr b="0" i="0" lang="zh-TW" sz="2800" u="none" cap="none" strike="noStrike">
                <a:solidFill>
                  <a:schemeClr val="dk1"/>
                </a:solidFill>
                <a:latin typeface="Calibri"/>
                <a:ea typeface="Calibri"/>
                <a:cs typeface="Calibri"/>
                <a:sym typeface="Calibri"/>
              </a:rPr>
              <a:t>[x]</a:t>
            </a:r>
          </a:p>
          <a:p>
            <a:pPr indent="-177800" lvl="0" marL="0" marR="0" rtl="0" algn="l">
              <a:lnSpc>
                <a:spcPct val="90000"/>
              </a:lnSpc>
              <a:spcBef>
                <a:spcPts val="1000"/>
              </a:spcBef>
              <a:buClr>
                <a:schemeClr val="dk1"/>
              </a:buClr>
              <a:buSzPts val="2800"/>
              <a:buFont typeface="Arial"/>
              <a:buNone/>
            </a:pPr>
            <a:r>
              <a:rPr b="0" i="0" lang="zh-TW" sz="2800" u="none" cap="none" strike="noStrike">
                <a:solidFill>
                  <a:schemeClr val="dk1"/>
                </a:solidFill>
                <a:latin typeface="Calibri"/>
                <a:ea typeface="Calibri"/>
                <a:cs typeface="Calibri"/>
                <a:sym typeface="Calibri"/>
              </a:rPr>
              <a:t>print flag</a:t>
            </a:r>
          </a:p>
        </p:txBody>
      </p:sp>
      <p:sp>
        <p:nvSpPr>
          <p:cNvPr id="564" name="Shape 564"/>
          <p:cNvSpPr/>
          <p:nvPr/>
        </p:nvSpPr>
        <p:spPr>
          <a:xfrm>
            <a:off x="145471" y="872285"/>
            <a:ext cx="8354291" cy="138499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800">
                <a:solidFill>
                  <a:schemeClr val="dk1"/>
                </a:solidFill>
                <a:latin typeface="Calibri"/>
                <a:ea typeface="Calibri"/>
                <a:cs typeface="Calibri"/>
                <a:sym typeface="Calibri"/>
              </a:rPr>
              <a:t>cvq</a:t>
            </a:r>
            <a:r>
              <a:rPr b="1" lang="zh-TW" sz="2800">
                <a:solidFill>
                  <a:srgbClr val="FF0000"/>
                </a:solidFill>
                <a:latin typeface="Calibri"/>
                <a:ea typeface="Calibri"/>
                <a:cs typeface="Calibri"/>
                <a:sym typeface="Calibri"/>
              </a:rPr>
              <a:t>A</a:t>
            </a:r>
            <a:r>
              <a:rPr lang="zh-TW" sz="2800">
                <a:solidFill>
                  <a:schemeClr val="dk1"/>
                </a:solidFill>
                <a:latin typeface="Calibri"/>
                <a:ea typeface="Calibri"/>
                <a:cs typeface="Calibri"/>
                <a:sym typeface="Calibri"/>
              </a:rPr>
              <a:t>eqac</a:t>
            </a:r>
            <a:r>
              <a:rPr b="1" lang="zh-TW" sz="2800">
                <a:solidFill>
                  <a:srgbClr val="FF0000"/>
                </a:solidFill>
                <a:latin typeface="Calibri"/>
                <a:ea typeface="Calibri"/>
                <a:cs typeface="Calibri"/>
                <a:sym typeface="Calibri"/>
              </a:rPr>
              <a:t>L</a:t>
            </a:r>
            <a:r>
              <a:rPr lang="zh-TW" sz="2800">
                <a:solidFill>
                  <a:schemeClr val="dk1"/>
                </a:solidFill>
                <a:latin typeface="Calibri"/>
                <a:ea typeface="Calibri"/>
                <a:cs typeface="Calibri"/>
                <a:sym typeface="Calibri"/>
              </a:rPr>
              <a:t>tqaz</a:t>
            </a:r>
            <a:r>
              <a:rPr b="1" lang="zh-TW" sz="2800">
                <a:solidFill>
                  <a:srgbClr val="FF0000"/>
                </a:solidFill>
                <a:latin typeface="Calibri"/>
                <a:ea typeface="Calibri"/>
                <a:cs typeface="Calibri"/>
                <a:sym typeface="Calibri"/>
              </a:rPr>
              <a:t>E</a:t>
            </a:r>
            <a:r>
              <a:rPr lang="zh-TW" sz="2800">
                <a:solidFill>
                  <a:schemeClr val="dk1"/>
                </a:solidFill>
                <a:latin typeface="Calibri"/>
                <a:ea typeface="Calibri"/>
                <a:cs typeface="Calibri"/>
                <a:sym typeface="Calibri"/>
              </a:rPr>
              <a:t>igwi</a:t>
            </a:r>
            <a:r>
              <a:rPr b="1" lang="zh-TW" sz="2800">
                <a:solidFill>
                  <a:srgbClr val="FF0000"/>
                </a:solidFill>
                <a:latin typeface="Calibri"/>
                <a:ea typeface="Calibri"/>
                <a:cs typeface="Calibri"/>
                <a:sym typeface="Calibri"/>
              </a:rPr>
              <a:t>X</a:t>
            </a:r>
            <a:r>
              <a:rPr lang="zh-TW" sz="28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65" name="Shape 565"/>
          <p:cNvSpPr/>
          <p:nvPr/>
        </p:nvSpPr>
        <p:spPr>
          <a:xfrm>
            <a:off x="5971138" y="3943177"/>
            <a:ext cx="2442913" cy="584775"/>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3200">
                <a:solidFill>
                  <a:schemeClr val="dk1"/>
                </a:solidFill>
                <a:latin typeface="Calibri"/>
                <a:ea typeface="Calibri"/>
                <a:cs typeface="Calibri"/>
                <a:sym typeface="Calibri"/>
              </a:rPr>
              <a:t>python sol.py</a:t>
            </a:r>
          </a:p>
        </p:txBody>
      </p:sp>
      <p:sp>
        <p:nvSpPr>
          <p:cNvPr id="566" name="Shape 566"/>
          <p:cNvSpPr/>
          <p:nvPr/>
        </p:nvSpPr>
        <p:spPr>
          <a:xfrm>
            <a:off x="5207796" y="6213849"/>
            <a:ext cx="3637086" cy="369332"/>
          </a:xfrm>
          <a:prstGeom prst="rect">
            <a:avLst/>
          </a:prstGeom>
          <a:solidFill>
            <a:srgbClr val="FBE4D4"/>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ALEXCTF{K33P_7H3_g00D_w0rk_up}</a:t>
            </a:r>
          </a:p>
        </p:txBody>
      </p:sp>
      <p:sp>
        <p:nvSpPr>
          <p:cNvPr id="567" name="Shape 567"/>
          <p:cNvSpPr/>
          <p:nvPr/>
        </p:nvSpPr>
        <p:spPr>
          <a:xfrm>
            <a:off x="0" y="0"/>
            <a:ext cx="9144000" cy="847725"/>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Shape 572"/>
          <p:cNvSpPr txBox="1"/>
          <p:nvPr>
            <p:ph idx="1" type="body"/>
          </p:nvPr>
        </p:nvSpPr>
        <p:spPr>
          <a:xfrm>
            <a:off x="145471" y="2352283"/>
            <a:ext cx="7886700" cy="4351200"/>
          </a:xfrm>
          <a:prstGeom prst="rect">
            <a:avLst/>
          </a:prstGeom>
          <a:solidFill>
            <a:srgbClr val="FFF2CC"/>
          </a:solidFill>
          <a:ln>
            <a:noFill/>
          </a:ln>
        </p:spPr>
        <p:txBody>
          <a:bodyPr anchorCtr="0" anchor="t" bIns="45700" lIns="91425" rIns="91425" wrap="square" tIns="45700">
            <a:noAutofit/>
          </a:bodyPr>
          <a:lstStyle/>
          <a:p>
            <a:pPr indent="-95250" lvl="0" marL="0" marR="0" rtl="0" algn="l">
              <a:lnSpc>
                <a:spcPct val="90000"/>
              </a:lnSpc>
              <a:spcBef>
                <a:spcPts val="0"/>
              </a:spcBef>
              <a:spcAft>
                <a:spcPts val="0"/>
              </a:spcAft>
              <a:buClr>
                <a:schemeClr val="dk1"/>
              </a:buClr>
              <a:buSzPts val="1500"/>
              <a:buFont typeface="Arial"/>
              <a:buNone/>
            </a:pPr>
            <a:r>
              <a:rPr lang="zh-TW" sz="1500"/>
              <a:t>cipher</a:t>
            </a:r>
            <a:r>
              <a:rPr b="0" i="0" lang="zh-TW" sz="1500" u="none" cap="none" strike="noStrike">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a:p>
            <a:pPr indent="-17780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177800" lvl="0" marL="0" marR="0" rtl="0" algn="l">
              <a:lnSpc>
                <a:spcPct val="90000"/>
              </a:lnSpc>
              <a:spcBef>
                <a:spcPts val="1000"/>
              </a:spcBef>
              <a:spcAft>
                <a:spcPts val="0"/>
              </a:spcAft>
              <a:buClr>
                <a:schemeClr val="dk1"/>
              </a:buClr>
              <a:buSzPts val="2800"/>
              <a:buFont typeface="Arial"/>
              <a:buNone/>
            </a:pPr>
            <a:r>
              <a:rPr lang="zh-TW"/>
              <a:t>‘’.join(cipher[3 : : 5])</a:t>
            </a:r>
          </a:p>
        </p:txBody>
      </p:sp>
      <p:sp>
        <p:nvSpPr>
          <p:cNvPr id="573" name="Shape 573"/>
          <p:cNvSpPr/>
          <p:nvPr/>
        </p:nvSpPr>
        <p:spPr>
          <a:xfrm>
            <a:off x="145471" y="872285"/>
            <a:ext cx="8354400" cy="13851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2800">
                <a:solidFill>
                  <a:schemeClr val="dk1"/>
                </a:solidFill>
                <a:latin typeface="Calibri"/>
                <a:ea typeface="Calibri"/>
                <a:cs typeface="Calibri"/>
                <a:sym typeface="Calibri"/>
              </a:rPr>
              <a:t>cvq</a:t>
            </a:r>
            <a:r>
              <a:rPr b="1" lang="zh-TW" sz="2800">
                <a:solidFill>
                  <a:srgbClr val="FF0000"/>
                </a:solidFill>
                <a:latin typeface="Calibri"/>
                <a:ea typeface="Calibri"/>
                <a:cs typeface="Calibri"/>
                <a:sym typeface="Calibri"/>
              </a:rPr>
              <a:t>A</a:t>
            </a:r>
            <a:r>
              <a:rPr lang="zh-TW" sz="2800">
                <a:solidFill>
                  <a:schemeClr val="dk1"/>
                </a:solidFill>
                <a:latin typeface="Calibri"/>
                <a:ea typeface="Calibri"/>
                <a:cs typeface="Calibri"/>
                <a:sym typeface="Calibri"/>
              </a:rPr>
              <a:t>eqac</a:t>
            </a:r>
            <a:r>
              <a:rPr b="1" lang="zh-TW" sz="2800">
                <a:solidFill>
                  <a:srgbClr val="FF0000"/>
                </a:solidFill>
                <a:latin typeface="Calibri"/>
                <a:ea typeface="Calibri"/>
                <a:cs typeface="Calibri"/>
                <a:sym typeface="Calibri"/>
              </a:rPr>
              <a:t>L</a:t>
            </a:r>
            <a:r>
              <a:rPr lang="zh-TW" sz="2800">
                <a:solidFill>
                  <a:schemeClr val="dk1"/>
                </a:solidFill>
                <a:latin typeface="Calibri"/>
                <a:ea typeface="Calibri"/>
                <a:cs typeface="Calibri"/>
                <a:sym typeface="Calibri"/>
              </a:rPr>
              <a:t>tqaz</a:t>
            </a:r>
            <a:r>
              <a:rPr b="1" lang="zh-TW" sz="2800">
                <a:solidFill>
                  <a:srgbClr val="FF0000"/>
                </a:solidFill>
                <a:latin typeface="Calibri"/>
                <a:ea typeface="Calibri"/>
                <a:cs typeface="Calibri"/>
                <a:sym typeface="Calibri"/>
              </a:rPr>
              <a:t>E</a:t>
            </a:r>
            <a:r>
              <a:rPr lang="zh-TW" sz="2800">
                <a:solidFill>
                  <a:schemeClr val="dk1"/>
                </a:solidFill>
                <a:latin typeface="Calibri"/>
                <a:ea typeface="Calibri"/>
                <a:cs typeface="Calibri"/>
                <a:sym typeface="Calibri"/>
              </a:rPr>
              <a:t>igwi</a:t>
            </a:r>
            <a:r>
              <a:rPr b="1" lang="zh-TW" sz="2800">
                <a:solidFill>
                  <a:srgbClr val="FF0000"/>
                </a:solidFill>
                <a:latin typeface="Calibri"/>
                <a:ea typeface="Calibri"/>
                <a:cs typeface="Calibri"/>
                <a:sym typeface="Calibri"/>
              </a:rPr>
              <a:t>X</a:t>
            </a:r>
            <a:r>
              <a:rPr lang="zh-TW" sz="28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74" name="Shape 574"/>
          <p:cNvSpPr/>
          <p:nvPr/>
        </p:nvSpPr>
        <p:spPr>
          <a:xfrm>
            <a:off x="5971138" y="3943177"/>
            <a:ext cx="2442900" cy="584700"/>
          </a:xfrm>
          <a:prstGeom prst="rect">
            <a:avLst/>
          </a:prstGeom>
          <a:solidFill>
            <a:srgbClr val="E1EFD8"/>
          </a:solidFill>
          <a:ln>
            <a:noFill/>
          </a:ln>
        </p:spPr>
        <p:txBody>
          <a:bodyPr anchorCtr="0" anchor="t" bIns="45700" lIns="91425" rIns="91425" wrap="square" tIns="45700">
            <a:noAutofit/>
          </a:bodyPr>
          <a:lstStyle/>
          <a:p>
            <a:pPr indent="0" lvl="0" marL="0" marR="0" rtl="0" algn="l">
              <a:spcBef>
                <a:spcPts val="0"/>
              </a:spcBef>
              <a:buNone/>
            </a:pPr>
            <a:r>
              <a:rPr lang="zh-TW" sz="3200">
                <a:solidFill>
                  <a:schemeClr val="dk1"/>
                </a:solidFill>
                <a:latin typeface="Calibri"/>
                <a:ea typeface="Calibri"/>
                <a:cs typeface="Calibri"/>
                <a:sym typeface="Calibri"/>
              </a:rPr>
              <a:t>python sol.py</a:t>
            </a:r>
          </a:p>
        </p:txBody>
      </p:sp>
      <p:sp>
        <p:nvSpPr>
          <p:cNvPr id="575" name="Shape 575"/>
          <p:cNvSpPr/>
          <p:nvPr/>
        </p:nvSpPr>
        <p:spPr>
          <a:xfrm>
            <a:off x="5207796" y="6213849"/>
            <a:ext cx="3637200" cy="369300"/>
          </a:xfrm>
          <a:prstGeom prst="rect">
            <a:avLst/>
          </a:prstGeom>
          <a:solidFill>
            <a:srgbClr val="FBE4D4"/>
          </a:solid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ALEXCTF{K33P_7H3_g00D_w0rk_up}</a:t>
            </a:r>
          </a:p>
        </p:txBody>
      </p:sp>
      <p:sp>
        <p:nvSpPr>
          <p:cNvPr id="576" name="Shape 576"/>
          <p:cNvSpPr/>
          <p:nvPr/>
        </p:nvSpPr>
        <p:spPr>
          <a:xfrm>
            <a:off x="0" y="0"/>
            <a:ext cx="9144000" cy="847800"/>
          </a:xfrm>
          <a:prstGeom prst="wedgeRectCallout">
            <a:avLst>
              <a:gd fmla="val -20833" name="adj1"/>
              <a:gd fmla="val 62500" name="adj2"/>
            </a:avLst>
          </a:prstGeom>
          <a:solidFill>
            <a:srgbClr val="385623"/>
          </a:solidFill>
          <a:ln>
            <a:noFill/>
          </a:ln>
        </p:spPr>
        <p:txBody>
          <a:bodyPr anchorCtr="0" anchor="ctr" bIns="45700" lIns="91425" rIns="91425" wrap="square" tIns="45700">
            <a:noAutofit/>
          </a:bodyPr>
          <a:lstStyle/>
          <a:p>
            <a:pPr indent="0" lvl="0" marL="0" marR="0" rtl="0" algn="l">
              <a:spcBef>
                <a:spcPts val="0"/>
              </a:spcBef>
              <a:buNone/>
            </a:pPr>
            <a:r>
              <a:rPr b="1" lang="zh-TW" sz="3200">
                <a:solidFill>
                  <a:schemeClr val="lt1"/>
                </a:solidFill>
                <a:latin typeface="Calibri"/>
                <a:ea typeface="Calibri"/>
                <a:cs typeface="Calibri"/>
                <a:sym typeface="Calibri"/>
              </a:rPr>
              <a:t>解法</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582" name="Shape 582"/>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83" name="Shape 583"/>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More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190006" y="273132"/>
            <a:ext cx="8206592" cy="657536"/>
          </a:xfrm>
          <a:prstGeom prst="rect">
            <a:avLst/>
          </a:prstGeom>
          <a:noFill/>
          <a:ln>
            <a:noFill/>
          </a:ln>
        </p:spPr>
        <p:txBody>
          <a:bodyPr anchorCtr="0" anchor="ctr" bIns="45700" lIns="91425" rIns="91425" wrap="square" tIns="45700">
            <a:noAutofit/>
          </a:bodyPr>
          <a:lstStyle/>
          <a:p>
            <a:pPr indent="-114300" lvl="0" marL="0" marR="0" rtl="0" algn="l">
              <a:lnSpc>
                <a:spcPct val="90000"/>
              </a:lnSpc>
              <a:spcBef>
                <a:spcPts val="0"/>
              </a:spcBef>
              <a:buClr>
                <a:schemeClr val="dk1"/>
              </a:buClr>
              <a:buSzPts val="1800"/>
              <a:buFont typeface="Calibri"/>
              <a:buNone/>
            </a:pPr>
            <a:r>
              <a:rPr b="0" i="0" lang="zh-TW" sz="1800" u="none" cap="none" strike="noStrike">
                <a:solidFill>
                  <a:schemeClr val="dk1"/>
                </a:solidFill>
                <a:latin typeface="Calibri"/>
                <a:ea typeface="Calibri"/>
                <a:cs typeface="Calibri"/>
                <a:sym typeface="Calibri"/>
              </a:rPr>
              <a:t>https://en.wikipedia.org/wiki/Transposition_cipher</a:t>
            </a:r>
          </a:p>
        </p:txBody>
      </p:sp>
      <p:pic>
        <p:nvPicPr>
          <p:cNvPr id="589" name="Shape 589"/>
          <p:cNvPicPr preferRelativeResize="0"/>
          <p:nvPr>
            <p:ph idx="1" type="body"/>
          </p:nvPr>
        </p:nvPicPr>
        <p:blipFill rotWithShape="1">
          <a:blip r:embed="rId3">
            <a:alphaModFix/>
          </a:blip>
          <a:srcRect b="33265" l="18739" r="2165" t="22451"/>
          <a:stretch/>
        </p:blipFill>
        <p:spPr>
          <a:xfrm>
            <a:off x="308759" y="930668"/>
            <a:ext cx="8532792" cy="512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p:nvPr/>
        </p:nvSpPr>
        <p:spPr>
          <a:xfrm>
            <a:off x="0" y="0"/>
            <a:ext cx="9144000" cy="1019175"/>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3600">
                <a:solidFill>
                  <a:schemeClr val="lt1"/>
                </a:solidFill>
                <a:latin typeface="Calibri"/>
                <a:ea typeface="Calibri"/>
                <a:cs typeface="Calibri"/>
                <a:sym typeface="Calibri"/>
              </a:rPr>
              <a:t>Cryptography</a:t>
            </a:r>
          </a:p>
          <a:p>
            <a:pPr indent="0" lvl="0" marL="0" marR="0" rtl="0" algn="l">
              <a:spcBef>
                <a:spcPts val="0"/>
              </a:spcBef>
              <a:buNone/>
            </a:pPr>
            <a:r>
              <a:rPr lang="zh-TW" sz="1800">
                <a:solidFill>
                  <a:schemeClr val="lt1"/>
                </a:solidFill>
                <a:latin typeface="Calibri"/>
                <a:ea typeface="Calibri"/>
                <a:cs typeface="Calibri"/>
                <a:sym typeface="Calibri"/>
              </a:rPr>
              <a:t>https://en.wikipedia.org/wiki/Cryptography</a:t>
            </a:r>
          </a:p>
        </p:txBody>
      </p:sp>
      <p:pic>
        <p:nvPicPr>
          <p:cNvPr id="123" name="Shape 123"/>
          <p:cNvPicPr preferRelativeResize="0"/>
          <p:nvPr/>
        </p:nvPicPr>
        <p:blipFill rotWithShape="1">
          <a:blip r:embed="rId3">
            <a:alphaModFix/>
          </a:blip>
          <a:srcRect b="26390" l="16883" r="48052" t="18103"/>
          <a:stretch/>
        </p:blipFill>
        <p:spPr>
          <a:xfrm>
            <a:off x="4263239" y="402708"/>
            <a:ext cx="4841116" cy="5891213"/>
          </a:xfrm>
          <a:prstGeom prst="rect">
            <a:avLst/>
          </a:prstGeom>
          <a:noFill/>
          <a:ln>
            <a:noFill/>
          </a:ln>
        </p:spPr>
      </p:pic>
      <p:sp>
        <p:nvSpPr>
          <p:cNvPr id="124" name="Shape 124"/>
          <p:cNvSpPr/>
          <p:nvPr/>
        </p:nvSpPr>
        <p:spPr>
          <a:xfrm>
            <a:off x="3081647" y="6417415"/>
            <a:ext cx="5872348"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http://www.unixwiz.net/techtips/iguide-crypto-hashes.html</a:t>
            </a:r>
          </a:p>
        </p:txBody>
      </p:sp>
      <p:sp>
        <p:nvSpPr>
          <p:cNvPr id="125" name="Shape 125"/>
          <p:cNvSpPr/>
          <p:nvPr/>
        </p:nvSpPr>
        <p:spPr>
          <a:xfrm>
            <a:off x="148442" y="1158522"/>
            <a:ext cx="3758540" cy="5262979"/>
          </a:xfrm>
          <a:prstGeom prst="rect">
            <a:avLst/>
          </a:prstGeom>
          <a:solidFill>
            <a:srgbClr val="FFF2CC"/>
          </a:solidFill>
          <a:ln>
            <a:noFill/>
          </a:ln>
        </p:spPr>
        <p:txBody>
          <a:bodyPr anchorCtr="0" anchor="t" bIns="45700" lIns="91425" rIns="91425" wrap="square" tIns="45700">
            <a:noAutofit/>
          </a:bodyPr>
          <a:lstStyle/>
          <a:p>
            <a:pPr indent="0" lvl="0" marL="0" marR="0" rtl="0" algn="l">
              <a:spcBef>
                <a:spcPts val="0"/>
              </a:spcBef>
              <a:buNone/>
            </a:pPr>
            <a:r>
              <a:rPr lang="zh-TW" sz="1600">
                <a:solidFill>
                  <a:schemeClr val="dk1"/>
                </a:solidFill>
                <a:latin typeface="Calibri"/>
                <a:ea typeface="Calibri"/>
                <a:cs typeface="Calibri"/>
                <a:sym typeface="Calibri"/>
              </a:rPr>
              <a:t>密碼學（Cryptography）可分為古典密碼學和現代密碼學。</a:t>
            </a:r>
          </a:p>
          <a:p>
            <a:pPr indent="0" lvl="0" marL="0" marR="0" rtl="0" algn="l">
              <a:spcBef>
                <a:spcPts val="0"/>
              </a:spcBef>
              <a:buNone/>
            </a:pPr>
            <a:r>
              <a:t/>
            </a:r>
            <a:endParaRPr sz="1600">
              <a:solidFill>
                <a:schemeClr val="dk1"/>
              </a:solidFill>
              <a:latin typeface="Calibri"/>
              <a:ea typeface="Calibri"/>
              <a:cs typeface="Calibri"/>
              <a:sym typeface="Calibri"/>
            </a:endParaRPr>
          </a:p>
          <a:p>
            <a:pPr indent="0" lvl="0" marL="0" marR="0" rtl="0" algn="l">
              <a:spcBef>
                <a:spcPts val="0"/>
              </a:spcBef>
              <a:buNone/>
            </a:pPr>
            <a:r>
              <a:rPr lang="zh-TW" sz="1600">
                <a:solidFill>
                  <a:schemeClr val="dk1"/>
                </a:solidFill>
                <a:latin typeface="Calibri"/>
                <a:ea typeface="Calibri"/>
                <a:cs typeface="Calibri"/>
                <a:sym typeface="Calibri"/>
              </a:rPr>
              <a:t>在西歐語文中，密碼學一詞源於希臘語kryptós「隱藏的」，和gráphein「書寫」。</a:t>
            </a:r>
          </a:p>
          <a:p>
            <a:pPr indent="0" lvl="0" marL="0" marR="0" rtl="0" algn="l">
              <a:spcBef>
                <a:spcPts val="0"/>
              </a:spcBef>
              <a:buNone/>
            </a:pPr>
            <a:r>
              <a:t/>
            </a:r>
            <a:endParaRPr sz="1600">
              <a:solidFill>
                <a:schemeClr val="dk1"/>
              </a:solidFill>
              <a:latin typeface="Calibri"/>
              <a:ea typeface="Calibri"/>
              <a:cs typeface="Calibri"/>
              <a:sym typeface="Calibri"/>
            </a:endParaRPr>
          </a:p>
          <a:p>
            <a:pPr indent="0" lvl="0" marL="0" marR="0" rtl="0" algn="l">
              <a:spcBef>
                <a:spcPts val="0"/>
              </a:spcBef>
              <a:buNone/>
            </a:pPr>
            <a:r>
              <a:rPr lang="zh-TW" sz="1400">
                <a:solidFill>
                  <a:schemeClr val="dk1"/>
                </a:solidFill>
                <a:latin typeface="Calibri"/>
                <a:ea typeface="Calibri"/>
                <a:cs typeface="Calibri"/>
                <a:sym typeface="Calibri"/>
              </a:rPr>
              <a:t>古典密碼學主要關注資訊的保密書寫和傳遞，以及與其相對應的破譯方法。</a:t>
            </a:r>
          </a:p>
          <a:p>
            <a:pPr indent="0" lvl="0" marL="0" marR="0" rtl="0" algn="l">
              <a:spcBef>
                <a:spcPts val="0"/>
              </a:spcBef>
              <a:buNone/>
            </a:pPr>
            <a:r>
              <a:t/>
            </a:r>
            <a:endParaRPr sz="1400">
              <a:solidFill>
                <a:schemeClr val="dk1"/>
              </a:solidFill>
              <a:latin typeface="Calibri"/>
              <a:ea typeface="Calibri"/>
              <a:cs typeface="Calibri"/>
              <a:sym typeface="Calibri"/>
            </a:endParaRPr>
          </a:p>
          <a:p>
            <a:pPr indent="0" lvl="0" marL="0" marR="0" rtl="0" algn="l">
              <a:spcBef>
                <a:spcPts val="0"/>
              </a:spcBef>
              <a:buNone/>
            </a:pPr>
            <a:r>
              <a:rPr lang="zh-TW" sz="1400">
                <a:solidFill>
                  <a:schemeClr val="dk1"/>
                </a:solidFill>
                <a:latin typeface="Calibri"/>
                <a:ea typeface="Calibri"/>
                <a:cs typeface="Calibri"/>
                <a:sym typeface="Calibri"/>
              </a:rPr>
              <a:t>而現代密碼學不只關注資訊保密問題，還同時涉及資訊完整性驗證（訊息驗證碼）、資訊發布的不可抵賴性（數位簽章）、以及在分散式計算中產生的來源於內部和外部的攻擊的所有資訊保安問題。</a:t>
            </a:r>
          </a:p>
          <a:p>
            <a:pPr indent="0" lvl="0" marL="0" marR="0" rtl="0" algn="l">
              <a:spcBef>
                <a:spcPts val="0"/>
              </a:spcBef>
              <a:buNone/>
            </a:pPr>
            <a:r>
              <a:t/>
            </a:r>
            <a:endParaRPr sz="1400">
              <a:solidFill>
                <a:schemeClr val="dk1"/>
              </a:solidFill>
              <a:latin typeface="Calibri"/>
              <a:ea typeface="Calibri"/>
              <a:cs typeface="Calibri"/>
              <a:sym typeface="Calibri"/>
            </a:endParaRPr>
          </a:p>
          <a:p>
            <a:pPr indent="0" lvl="0" marL="0" marR="0" rtl="0" algn="l">
              <a:spcBef>
                <a:spcPts val="0"/>
              </a:spcBef>
              <a:buNone/>
            </a:pPr>
            <a:r>
              <a:rPr lang="zh-TW" sz="1400">
                <a:solidFill>
                  <a:schemeClr val="dk1"/>
                </a:solidFill>
                <a:latin typeface="Calibri"/>
                <a:ea typeface="Calibri"/>
                <a:cs typeface="Calibri"/>
                <a:sym typeface="Calibri"/>
              </a:rPr>
              <a:t>古典密碼學的編碼和破譯通常依賴於設計者和敵手的創造力與技巧，作為一種實用性藝術存在，並沒有對於密碼學原件的清晰定義。</a:t>
            </a:r>
          </a:p>
          <a:p>
            <a:pPr indent="0" lvl="0" marL="0" marR="0" rtl="0" algn="l">
              <a:spcBef>
                <a:spcPts val="0"/>
              </a:spcBef>
              <a:buNone/>
            </a:pPr>
            <a:r>
              <a:t/>
            </a:r>
            <a:endParaRPr sz="1400">
              <a:solidFill>
                <a:schemeClr val="dk1"/>
              </a:solidFill>
              <a:latin typeface="Calibri"/>
              <a:ea typeface="Calibri"/>
              <a:cs typeface="Calibri"/>
              <a:sym typeface="Calibri"/>
            </a:endParaRPr>
          </a:p>
          <a:p>
            <a:pPr indent="0" lvl="0" marL="0" marR="0" rtl="0" algn="l">
              <a:spcBef>
                <a:spcPts val="0"/>
              </a:spcBef>
              <a:buNone/>
            </a:pPr>
            <a:r>
              <a:rPr lang="zh-TW" sz="1400">
                <a:solidFill>
                  <a:schemeClr val="dk1"/>
                </a:solidFill>
                <a:latin typeface="Calibri"/>
                <a:ea typeface="Calibri"/>
                <a:cs typeface="Calibri"/>
                <a:sym typeface="Calibri"/>
              </a:rPr>
              <a:t>現代密碼學則起源於20世紀末出現的大量相關理論，這些理論使得現代密碼學成為了一種可以系統而嚴格地學習的科學。</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p:nvPr/>
        </p:nvSpPr>
        <p:spPr>
          <a:xfrm>
            <a:off x="0" y="0"/>
            <a:ext cx="9144000" cy="1019175"/>
          </a:xfrm>
          <a:prstGeom prst="wedgeRectCallout">
            <a:avLst>
              <a:gd fmla="val -20833" name="adj1"/>
              <a:gd fmla="val 62500" name="adj2"/>
            </a:avLst>
          </a:prstGeom>
          <a:solidFill>
            <a:srgbClr val="7F6000"/>
          </a:solidFill>
          <a:ln>
            <a:noFill/>
          </a:ln>
        </p:spPr>
        <p:txBody>
          <a:bodyPr anchorCtr="0" anchor="ctr" bIns="45700" lIns="91425" rIns="91425" wrap="square" tIns="45700">
            <a:noAutofit/>
          </a:bodyPr>
          <a:lstStyle/>
          <a:p>
            <a:pPr indent="0" lvl="0" marL="0" marR="0" rtl="0" algn="l">
              <a:spcBef>
                <a:spcPts val="0"/>
              </a:spcBef>
              <a:buNone/>
            </a:pPr>
            <a:r>
              <a:rPr lang="zh-TW" sz="3600">
                <a:solidFill>
                  <a:schemeClr val="lt1"/>
                </a:solidFill>
                <a:latin typeface="Calibri"/>
                <a:ea typeface="Calibri"/>
                <a:cs typeface="Calibri"/>
                <a:sym typeface="Calibri"/>
              </a:rPr>
              <a:t>Cryptanalysis</a:t>
            </a:r>
          </a:p>
          <a:p>
            <a:pPr indent="0" lvl="0" marL="0" marR="0" rtl="0" algn="l">
              <a:spcBef>
                <a:spcPts val="0"/>
              </a:spcBef>
              <a:buNone/>
            </a:pPr>
            <a:r>
              <a:t/>
            </a:r>
            <a:endParaRPr sz="3600">
              <a:solidFill>
                <a:schemeClr val="lt1"/>
              </a:solidFill>
              <a:latin typeface="Calibri"/>
              <a:ea typeface="Calibri"/>
              <a:cs typeface="Calibri"/>
              <a:sym typeface="Calibri"/>
            </a:endParaRPr>
          </a:p>
        </p:txBody>
      </p:sp>
      <p:sp>
        <p:nvSpPr>
          <p:cNvPr id="131" name="Shape 131"/>
          <p:cNvSpPr/>
          <p:nvPr/>
        </p:nvSpPr>
        <p:spPr>
          <a:xfrm>
            <a:off x="321028" y="1171100"/>
            <a:ext cx="42509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https://en.wikipedia.org/wiki/Cryptanalysis</a:t>
            </a:r>
          </a:p>
        </p:txBody>
      </p:sp>
      <p:sp>
        <p:nvSpPr>
          <p:cNvPr id="132" name="Shape 132"/>
          <p:cNvSpPr/>
          <p:nvPr/>
        </p:nvSpPr>
        <p:spPr>
          <a:xfrm>
            <a:off x="540327" y="1922859"/>
            <a:ext cx="7499267" cy="424731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密碼分析（英語：cryptanalysis，來源於希臘語kryptós，即「隱藏」，以及analýein，即「解開」），是一門研究在不知道通常解密所需要的秘密信息的情況下對加密的信息進行解密的學問。</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通常，這需要尋找一個秘密的鑰匙。用不是很正規的話來說，這就是所謂的破解密碼。</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密碼分析這個詞有時也被用來指廣義上的繞開某個密碼學算法或密碼協議的嘗試，而不僅僅是針對加密算法。</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但是，密碼分析通常不包括並非主要針對密碼算法或協議的攻擊，如賄賂、拷打、入室搶劫、鍵盤記錄器，等等。</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儘管這些攻擊方式是計算機安全領域裡的重要考慮因素，而且通常比傳統的密碼分析更加有效。</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p:nvPr/>
        </p:nvSpPr>
        <p:spPr>
          <a:xfrm>
            <a:off x="681738" y="1355464"/>
            <a:ext cx="7761618" cy="424731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zh-TW" sz="1800">
                <a:solidFill>
                  <a:schemeClr val="dk1"/>
                </a:solidFill>
                <a:latin typeface="Calibri"/>
                <a:ea typeface="Calibri"/>
                <a:cs typeface="Calibri"/>
                <a:sym typeface="Calibri"/>
              </a:rPr>
              <a:t>密碼分析又稱破密術。密碼分析的目的是發現密碼機制的弱點，從事者可能是意圖顛覆系統惡意的攻擊者或評估系統弱點的設計人。在現代，密碼演算法與協定必須被仔細檢查和測試，確定其保證的安全性。</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pPr indent="0" lvl="0" marL="0" marR="0" rtl="0" algn="l">
              <a:spcBef>
                <a:spcPts val="0"/>
              </a:spcBef>
              <a:buNone/>
            </a:pPr>
            <a:r>
              <a:t/>
            </a:r>
            <a:endParaRPr sz="1800">
              <a:solidFill>
                <a:schemeClr val="dk1"/>
              </a:solidFill>
              <a:latin typeface="Calibri"/>
              <a:ea typeface="Calibri"/>
              <a:cs typeface="Calibri"/>
              <a:sym typeface="Calibri"/>
            </a:endParaRPr>
          </a:p>
          <a:p>
            <a:pPr indent="0" lvl="0" marL="0" marR="0" rtl="0" algn="l">
              <a:spcBef>
                <a:spcPts val="0"/>
              </a:spcBef>
              <a:buNone/>
            </a:pPr>
            <a:r>
              <a:rPr lang="zh-TW" sz="1800">
                <a:solidFill>
                  <a:schemeClr val="dk1"/>
                </a:solidFill>
                <a:latin typeface="Calibri"/>
                <a:ea typeface="Calibri"/>
                <a:cs typeface="Calibri"/>
                <a:sym typeface="Calibri"/>
              </a:rPr>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43" name="Shape 14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44" name="Shape 144"/>
          <p:cNvSpPr/>
          <p:nvPr/>
        </p:nvSpPr>
        <p:spPr>
          <a:xfrm>
            <a:off x="0" y="0"/>
            <a:ext cx="9144000" cy="68580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buNone/>
            </a:pPr>
            <a:r>
              <a:rPr lang="zh-TW" sz="6600">
                <a:solidFill>
                  <a:schemeClr val="lt1"/>
                </a:solidFill>
                <a:latin typeface="Calibri"/>
                <a:ea typeface="Calibri"/>
                <a:cs typeface="Calibri"/>
                <a:sym typeface="Calibri"/>
              </a:rPr>
              <a:t>classical ciphers</a:t>
            </a:r>
          </a:p>
          <a:p>
            <a:pPr indent="0" lvl="0" marL="0" marR="0" rtl="0" algn="ctr">
              <a:spcBef>
                <a:spcPts val="0"/>
              </a:spcBef>
              <a:buNone/>
            </a:pPr>
            <a:r>
              <a:rPr lang="zh-TW" sz="6600">
                <a:solidFill>
                  <a:schemeClr val="lt1"/>
                </a:solidFill>
                <a:latin typeface="Calibri"/>
                <a:ea typeface="Calibri"/>
                <a:cs typeface="Calibri"/>
                <a:sym typeface="Calibri"/>
              </a:rPr>
              <a:t>古典密碼</a:t>
            </a:r>
          </a:p>
          <a:p>
            <a:pPr indent="0" lvl="0" marL="0" marR="0" rtl="0" algn="ctr">
              <a:spcBef>
                <a:spcPts val="0"/>
              </a:spcBef>
              <a:buNone/>
            </a:pPr>
            <a:r>
              <a:rPr lang="zh-TW" sz="6600">
                <a:solidFill>
                  <a:schemeClr val="lt1"/>
                </a:solidFill>
                <a:latin typeface="Calibri"/>
                <a:ea typeface="Calibri"/>
                <a:cs typeface="Calibri"/>
                <a:sym typeface="Calibri"/>
              </a:rPr>
              <a:t>及其</a:t>
            </a:r>
          </a:p>
          <a:p>
            <a:pPr indent="0" lvl="0" marL="0" marR="0" rtl="0" algn="ctr">
              <a:spcBef>
                <a:spcPts val="0"/>
              </a:spcBef>
              <a:buNone/>
            </a:pPr>
            <a:r>
              <a:rPr lang="zh-TW" sz="6600">
                <a:solidFill>
                  <a:schemeClr val="lt1"/>
                </a:solidFill>
                <a:latin typeface="Calibri"/>
                <a:ea typeface="Calibri"/>
                <a:cs typeface="Calibri"/>
                <a:sym typeface="Calibri"/>
              </a:rPr>
              <a:t>破密分析</a:t>
            </a: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